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1299" r:id="rId45"/>
    <p:sldId id="1217" r:id="rId46"/>
    <p:sldId id="1266" r:id="rId47"/>
    <p:sldId id="1275" r:id="rId48"/>
    <p:sldId id="1267" r:id="rId49"/>
    <p:sldId id="1269" r:id="rId50"/>
    <p:sldId id="1253" r:id="rId51"/>
    <p:sldId id="1298" r:id="rId52"/>
    <p:sldId id="1272" r:id="rId53"/>
    <p:sldId id="1274" r:id="rId54"/>
    <p:sldId id="1273" r:id="rId55"/>
    <p:sldId id="1271" r:id="rId56"/>
    <p:sldId id="1230" r:id="rId57"/>
    <p:sldId id="1277" r:id="rId58"/>
    <p:sldId id="1278" r:id="rId59"/>
    <p:sldId id="1279" r:id="rId60"/>
    <p:sldId id="1276" r:id="rId61"/>
    <p:sldId id="1280" r:id="rId62"/>
    <p:sldId id="1282" r:id="rId63"/>
    <p:sldId id="1283" r:id="rId64"/>
    <p:sldId id="1284" r:id="rId65"/>
    <p:sldId id="1285" r:id="rId66"/>
    <p:sldId id="1287" r:id="rId67"/>
    <p:sldId id="1289" r:id="rId68"/>
    <p:sldId id="1281" r:id="rId69"/>
    <p:sldId id="1290" r:id="rId70"/>
    <p:sldId id="1291" r:id="rId71"/>
    <p:sldId id="1293" r:id="rId72"/>
    <p:sldId id="1292" r:id="rId73"/>
    <p:sldId id="1294" r:id="rId74"/>
    <p:sldId id="1296" r:id="rId75"/>
    <p:sldId id="1297" r:id="rId76"/>
    <p:sldId id="1295" r:id="rId77"/>
    <p:sldId id="305" r:id="rId78"/>
    <p:sldId id="277" r:id="rId79"/>
    <p:sldId id="278" r:id="rId80"/>
    <p:sldId id="279" r:id="rId81"/>
    <p:sldId id="280" r:id="rId82"/>
    <p:sldId id="281" r:id="rId83"/>
    <p:sldId id="282" r:id="rId8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2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c9c95ae14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c9c95ae14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c9c95ae14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c9c95ae14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c9c95ae14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c9c95ae14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9c95ae14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9c95ae14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c9c95ae142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c9c95ae14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9c95ae14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9c95ae14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9c95ae14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c9c95ae14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9c95ae14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c9c95ae14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9c95ae14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9c95ae14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9c95ae14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c9c95ae14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c9c95ae14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c9c95ae14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9c95ae14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c9c95ae14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9c95ae14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9c95ae14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9ca90c77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c9ca90c77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c9ca90c77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c9ca90c77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c9ca90c77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c9ca90c77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c9ca90c77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c9ca90c77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c9ca90c77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c9ca90c77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c9ca90c77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c9ca90c77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c9ca90c773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c9ca90c77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c9c95ae14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c9c95ae14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c9ca90c77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c9ca90c77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c9ca90c77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c9ca90c77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9ca90c773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9ca90c77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c9ca90c773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c9ca90c77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c9ca90c773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c9ca90c77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c9ca90c773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c9ca90c77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c9ca90c77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c9ca90c77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c9ca90c773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c9ca90c77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9ca90c773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c9ca90c77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9ca90c773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c9ca90c77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c9c95ae14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c9c95ae14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9ca90c773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9ca90c77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9ca90c773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c9ca90c77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c9ca90c773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c9ca90c77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9ca90c773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c9ca90c77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9c95ae14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9c95ae14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371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9c95ae14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9c95ae14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45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9c95ae142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9c95ae14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c9c95ae142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c9c95ae142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9c95ae142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9c95ae142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9c95ae14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9c95ae14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c9c95ae14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c9c95ae14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9c95ae14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c9c95ae14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c9c95ae14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c9c95ae14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c9c95ae1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c9c95ae14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9c95ae14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c9c95ae14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c9c95ae14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c9c95ae14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9c95ae14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c9c95ae14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3124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1.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openxmlformats.org/officeDocument/2006/relationships/image" Target="../media/image27.jpe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29.jpeg"/><Relationship Id="rId17" Type="http://schemas.microsoft.com/office/2007/relationships/hdphoto" Target="../media/hdphoto9.wdp"/><Relationship Id="rId2" Type="http://schemas.openxmlformats.org/officeDocument/2006/relationships/image" Target="../media/image24.jpeg"/><Relationship Id="rId16" Type="http://schemas.openxmlformats.org/officeDocument/2006/relationships/image" Target="../media/image31.jpeg"/><Relationship Id="rId1" Type="http://schemas.openxmlformats.org/officeDocument/2006/relationships/slideLayout" Target="../slideLayouts/slideLayout11.xml"/><Relationship Id="rId6" Type="http://schemas.openxmlformats.org/officeDocument/2006/relationships/image" Target="../media/image26.jpeg"/><Relationship Id="rId11" Type="http://schemas.microsoft.com/office/2007/relationships/hdphoto" Target="../media/hdphoto6.wdp"/><Relationship Id="rId5" Type="http://schemas.microsoft.com/office/2007/relationships/hdphoto" Target="../media/hdphoto3.wdp"/><Relationship Id="rId15" Type="http://schemas.microsoft.com/office/2007/relationships/hdphoto" Target="../media/hdphoto8.wdp"/><Relationship Id="rId10" Type="http://schemas.openxmlformats.org/officeDocument/2006/relationships/image" Target="../media/image28.jpeg"/><Relationship Id="rId4" Type="http://schemas.openxmlformats.org/officeDocument/2006/relationships/image" Target="../media/image25.jpeg"/><Relationship Id="rId9" Type="http://schemas.microsoft.com/office/2007/relationships/hdphoto" Target="../media/hdphoto5.wdp"/><Relationship Id="rId14" Type="http://schemas.openxmlformats.org/officeDocument/2006/relationships/image" Target="../media/image30.jpeg"/></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8" Type="http://schemas.microsoft.com/office/2007/relationships/hdphoto" Target="../media/hdphoto13.wdp"/><Relationship Id="rId3" Type="http://schemas.microsoft.com/office/2007/relationships/hdphoto" Target="../media/hdphoto12.wdp"/><Relationship Id="rId7" Type="http://schemas.openxmlformats.org/officeDocument/2006/relationships/image" Target="../media/image42.jpeg"/><Relationship Id="rId2" Type="http://schemas.openxmlformats.org/officeDocument/2006/relationships/image" Target="../media/image38.jpeg"/><Relationship Id="rId1" Type="http://schemas.openxmlformats.org/officeDocument/2006/relationships/slideLayout" Target="../slideLayouts/slideLayout11.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tiff"/></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44.tiff"/><Relationship Id="rId1" Type="http://schemas.openxmlformats.org/officeDocument/2006/relationships/slideLayout" Target="../slideLayouts/slideLayout11.xml"/><Relationship Id="rId6" Type="http://schemas.openxmlformats.org/officeDocument/2006/relationships/image" Target="../media/image46.png"/><Relationship Id="rId5" Type="http://schemas.microsoft.com/office/2007/relationships/hdphoto" Target="../media/hdphoto14.wdp"/><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6" Type="http://schemas.microsoft.com/office/2007/relationships/hdphoto" Target="../media/hdphoto15.wdp"/><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11.xml"/><Relationship Id="rId4" Type="http://schemas.openxmlformats.org/officeDocument/2006/relationships/image" Target="../media/image56.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62.emf"/><Relationship Id="rId3" Type="http://schemas.microsoft.com/office/2007/relationships/hdphoto" Target="../media/hdphoto16.wdp"/><Relationship Id="rId7" Type="http://schemas.openxmlformats.org/officeDocument/2006/relationships/image" Target="../media/image61.tiff"/><Relationship Id="rId2" Type="http://schemas.openxmlformats.org/officeDocument/2006/relationships/image" Target="../media/image57.jpeg"/><Relationship Id="rId1" Type="http://schemas.openxmlformats.org/officeDocument/2006/relationships/slideLayout" Target="../slideLayouts/slideLayout11.xml"/><Relationship Id="rId6" Type="http://schemas.openxmlformats.org/officeDocument/2006/relationships/image" Target="../media/image60.jpeg"/><Relationship Id="rId5" Type="http://schemas.openxmlformats.org/officeDocument/2006/relationships/image" Target="../media/image59.tiff"/><Relationship Id="rId4" Type="http://schemas.openxmlformats.org/officeDocument/2006/relationships/image" Target="../media/image58.tiff"/><Relationship Id="rId9" Type="http://schemas.openxmlformats.org/officeDocument/2006/relationships/image" Target="../media/image6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Buffer</a:t>
            </a:r>
            <a:endParaRPr/>
          </a:p>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9" name="Google Shape;11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0" name="Google Shape;120;p22"/>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6" name="Google Shape;12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7" name="Google Shape;127;p2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3" name="Google Shape;13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4" name="Google Shape;134;p24"/>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0" name="Google Shape;14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1" name="Google Shape;141;p25"/>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7" name="Google Shape;14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26"/>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4" name="Google Shape;15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5" name="Google Shape;155;p2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1" name="Google Shape;16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2" name="Google Shape;162;p28"/>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8" name="Google Shape;16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9" name="Google Shape;169;p29"/>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5" name="Google Shape;17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6" name="Google Shape;176;p30"/>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2" name="Google Shape;18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3" name="Google Shape;183;p31"/>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2" name="Google Shape;62;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0" y="0"/>
            <a:ext cx="9143997" cy="5143499"/>
          </a:xfrm>
          <a:prstGeom prst="rect">
            <a:avLst/>
          </a:prstGeom>
          <a:noFill/>
          <a:ln>
            <a:noFill/>
          </a:ln>
        </p:spPr>
      </p:pic>
      <p:pic>
        <p:nvPicPr>
          <p:cNvPr id="64" name="Google Shape;64;p14"/>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9" name="Google Shape;18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0" name="Google Shape;190;p32"/>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Buffer</a:t>
            </a:r>
            <a:endParaRPr/>
          </a:p>
          <a:p>
            <a:pPr marL="0" lvl="0" indent="0" algn="l" rtl="0">
              <a:spcBef>
                <a:spcPts val="0"/>
              </a:spcBef>
              <a:spcAft>
                <a:spcPts val="0"/>
              </a:spcAft>
              <a:buNone/>
            </a:pPr>
            <a:endParaRPr/>
          </a:p>
        </p:txBody>
      </p:sp>
      <p:sp>
        <p:nvSpPr>
          <p:cNvPr id="196" name="Google Shape;19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7" name="Google Shape;197;p3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p:nvPr/>
        </p:nvSpPr>
        <p:spPr>
          <a:xfrm>
            <a:off x="883200" y="744575"/>
            <a:ext cx="7377600" cy="384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58" name="Google Shape;58;p13"/>
          <p:cNvPicPr preferRelativeResize="0"/>
          <p:nvPr/>
        </p:nvPicPr>
        <p:blipFill>
          <a:blip r:embed="rId4">
            <a:alphaModFix/>
          </a:blip>
          <a:stretch>
            <a:fillRect/>
          </a:stretch>
        </p:blipFill>
        <p:spPr>
          <a:xfrm>
            <a:off x="152400" y="861841"/>
            <a:ext cx="9144001" cy="37246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272550" y="1155075"/>
            <a:ext cx="8598900" cy="2647500"/>
          </a:xfrm>
          <a:prstGeom prst="rect">
            <a:avLst/>
          </a:prstGeom>
          <a:noFill/>
          <a:ln>
            <a:noFill/>
          </a:ln>
        </p:spPr>
        <p:txBody>
          <a:bodyPr spcFirstLastPara="1" wrap="square" lIns="91425" tIns="91425" rIns="91425" bIns="91425" anchor="t" anchorCtr="0">
            <a:spAutoFit/>
          </a:bodyPr>
          <a:lstStyle/>
          <a:p>
            <a:pPr marL="0" lvl="0" indent="0" algn="ctr" rtl="0">
              <a:lnSpc>
                <a:spcPct val="110000"/>
              </a:lnSpc>
              <a:spcBef>
                <a:spcPts val="0"/>
              </a:spcBef>
              <a:spcAft>
                <a:spcPts val="0"/>
              </a:spcAft>
              <a:buNone/>
            </a:pPr>
            <a:r>
              <a:rPr lang="en" sz="5000" b="1" i="1">
                <a:solidFill>
                  <a:srgbClr val="0D0D0D"/>
                </a:solidFill>
              </a:rPr>
              <a:t>Henry Adams - " chaos was the law of nature, order was the dream of man”</a:t>
            </a:r>
            <a:endParaRPr sz="5000" b="1" i="1">
              <a:solidFill>
                <a:srgbClr val="0D0D0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218250" y="148800"/>
            <a:ext cx="8707500" cy="4994700"/>
          </a:xfrm>
          <a:prstGeom prst="rect">
            <a:avLst/>
          </a:prstGeom>
          <a:noFill/>
          <a:ln>
            <a:noFill/>
          </a:ln>
        </p:spPr>
        <p:txBody>
          <a:bodyPr spcFirstLastPara="1" wrap="square" lIns="91425" tIns="91425" rIns="91425" bIns="91425" anchor="t" anchorCtr="0">
            <a:spAutoFit/>
          </a:bodyPr>
          <a:lstStyle/>
          <a:p>
            <a:pPr marL="0" lvl="0" indent="0" algn="ctr" rtl="0">
              <a:lnSpc>
                <a:spcPct val="110000"/>
              </a:lnSpc>
              <a:spcBef>
                <a:spcPts val="0"/>
              </a:spcBef>
              <a:spcAft>
                <a:spcPts val="0"/>
              </a:spcAft>
              <a:buNone/>
            </a:pPr>
            <a:r>
              <a:rPr lang="en" sz="3100" b="1" i="1">
                <a:solidFill>
                  <a:srgbClr val="0D0D0D"/>
                </a:solidFill>
              </a:rPr>
              <a:t>“ADM Jabalpur &amp; Ors. v. Shivkant Sukla”</a:t>
            </a:r>
            <a:endParaRPr sz="3100" b="1" i="1">
              <a:solidFill>
                <a:srgbClr val="0D0D0D"/>
              </a:solidFill>
            </a:endParaRPr>
          </a:p>
          <a:p>
            <a:pPr marL="0" lvl="0" indent="0" algn="ctr" rtl="0">
              <a:lnSpc>
                <a:spcPct val="110000"/>
              </a:lnSpc>
              <a:spcBef>
                <a:spcPts val="0"/>
              </a:spcBef>
              <a:spcAft>
                <a:spcPts val="0"/>
              </a:spcAft>
              <a:buNone/>
            </a:pPr>
            <a:r>
              <a:rPr lang="en" sz="3200" b="1">
                <a:solidFill>
                  <a:srgbClr val="0D0D0D"/>
                </a:solidFill>
              </a:rPr>
              <a:t>JUSTICE H.R KHANNA VIEWS</a:t>
            </a:r>
            <a:r>
              <a:rPr lang="en" sz="3200" i="1">
                <a:solidFill>
                  <a:srgbClr val="0D0D0D"/>
                </a:solidFill>
              </a:rPr>
              <a:t> in a purely formal sense, any system of norm based on a hierarchy of orders, even the organised mass murders of Nazi regime qualify as law. This argument cannot however, disguise the reality of the matter that hundreds of innocent lives have been taken because of the absence of rule of law</a:t>
            </a:r>
            <a:endParaRPr sz="3200" i="1">
              <a:solidFill>
                <a:srgbClr val="0D0D0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91300" y="792000"/>
            <a:ext cx="8561400" cy="35595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3900" b="1">
                <a:solidFill>
                  <a:srgbClr val="0D0D0D"/>
                </a:solidFill>
              </a:rPr>
              <a:t>LAW VS RULE OF LAW</a:t>
            </a:r>
            <a:endParaRPr sz="3900" b="1">
              <a:solidFill>
                <a:srgbClr val="0D0D0D"/>
              </a:solidFill>
            </a:endParaRPr>
          </a:p>
          <a:p>
            <a:pPr marL="0" lvl="0" indent="0" algn="ctr" rtl="0">
              <a:lnSpc>
                <a:spcPct val="107000"/>
              </a:lnSpc>
              <a:spcBef>
                <a:spcPts val="800"/>
              </a:spcBef>
              <a:spcAft>
                <a:spcPts val="0"/>
              </a:spcAft>
              <a:buNone/>
            </a:pPr>
            <a:endParaRPr sz="3900" b="1">
              <a:solidFill>
                <a:srgbClr val="0D0D0D"/>
              </a:solidFill>
            </a:endParaRPr>
          </a:p>
          <a:p>
            <a:pPr marL="0" lvl="0" indent="0" algn="ctr" rtl="0">
              <a:lnSpc>
                <a:spcPct val="107000"/>
              </a:lnSpc>
              <a:spcBef>
                <a:spcPts val="800"/>
              </a:spcBef>
              <a:spcAft>
                <a:spcPts val="800"/>
              </a:spcAft>
              <a:buNone/>
            </a:pPr>
            <a:r>
              <a:rPr lang="en" sz="3900" i="1">
                <a:solidFill>
                  <a:srgbClr val="0D0D0D"/>
                </a:solidFill>
              </a:rPr>
              <a:t>EQUALITY, FAIRNESS, ACCESS TO JUSTICE, INDEPENDENT JUDICIARY</a:t>
            </a:r>
            <a:endParaRPr sz="3900" i="1">
              <a:solidFill>
                <a:srgbClr val="0D0D0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p:nvPr/>
        </p:nvSpPr>
        <p:spPr>
          <a:xfrm>
            <a:off x="312150" y="631850"/>
            <a:ext cx="8519700" cy="35982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800"/>
              </a:spcAft>
              <a:buNone/>
            </a:pPr>
            <a:r>
              <a:rPr lang="en" sz="4200" b="1">
                <a:solidFill>
                  <a:srgbClr val="0D0D0D"/>
                </a:solidFill>
              </a:rPr>
              <a:t>Realise it or not all aspects of your life are governed by laws- birth to death, business to profession, personal life to public life- (death, taxes, laws)</a:t>
            </a:r>
            <a:endParaRPr sz="4200" b="1">
              <a:solidFill>
                <a:srgbClr val="0D0D0D"/>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p:nvPr/>
        </p:nvSpPr>
        <p:spPr>
          <a:xfrm>
            <a:off x="366300" y="296700"/>
            <a:ext cx="8411400" cy="45501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3400" b="1">
                <a:solidFill>
                  <a:srgbClr val="0D0D0D"/>
                </a:solidFill>
              </a:rPr>
              <a:t>ONE TEST CASE</a:t>
            </a:r>
            <a:endParaRPr sz="3400" b="1">
              <a:solidFill>
                <a:srgbClr val="0D0D0D"/>
              </a:solidFill>
            </a:endParaRPr>
          </a:p>
          <a:p>
            <a:pPr marL="0" lvl="0" indent="0" algn="ctr" rtl="0">
              <a:lnSpc>
                <a:spcPct val="107000"/>
              </a:lnSpc>
              <a:spcBef>
                <a:spcPts val="800"/>
              </a:spcBef>
              <a:spcAft>
                <a:spcPts val="0"/>
              </a:spcAft>
              <a:buNone/>
            </a:pPr>
            <a:r>
              <a:rPr lang="en" sz="2200">
                <a:solidFill>
                  <a:srgbClr val="0D0D0D"/>
                </a:solidFill>
              </a:rPr>
              <a:t> </a:t>
            </a:r>
            <a:r>
              <a:rPr lang="en" sz="2900">
                <a:solidFill>
                  <a:srgbClr val="0D0D0D"/>
                </a:solidFill>
              </a:rPr>
              <a:t>Law changes </a:t>
            </a:r>
            <a:r>
              <a:rPr lang="en" sz="2900" b="1">
                <a:solidFill>
                  <a:srgbClr val="0D0D0D"/>
                </a:solidFill>
              </a:rPr>
              <a:t>SOCIETY FUNDAMENTALLY in Jammu &amp; Kashmir</a:t>
            </a:r>
            <a:r>
              <a:rPr lang="en" sz="2900">
                <a:solidFill>
                  <a:srgbClr val="0D0D0D"/>
                </a:solidFill>
              </a:rPr>
              <a:t>-</a:t>
            </a:r>
            <a:endParaRPr sz="2900">
              <a:solidFill>
                <a:srgbClr val="0D0D0D"/>
              </a:solidFill>
            </a:endParaRPr>
          </a:p>
          <a:p>
            <a:pPr marL="0" lvl="0" indent="0" algn="ctr" rtl="0">
              <a:lnSpc>
                <a:spcPct val="107000"/>
              </a:lnSpc>
              <a:spcBef>
                <a:spcPts val="800"/>
              </a:spcBef>
              <a:spcAft>
                <a:spcPts val="0"/>
              </a:spcAft>
              <a:buNone/>
            </a:pPr>
            <a:r>
              <a:rPr lang="en" sz="2300">
                <a:solidFill>
                  <a:srgbClr val="0D0D0D"/>
                </a:solidFill>
              </a:rPr>
              <a:t> </a:t>
            </a:r>
            <a:r>
              <a:rPr lang="en" sz="3100" b="1">
                <a:solidFill>
                  <a:srgbClr val="0D0D0D"/>
                </a:solidFill>
              </a:rPr>
              <a:t>MARRIED OUTSIDE J&amp;K</a:t>
            </a:r>
            <a:endParaRPr sz="3100" b="1">
              <a:solidFill>
                <a:srgbClr val="0D0D0D"/>
              </a:solidFill>
            </a:endParaRPr>
          </a:p>
          <a:p>
            <a:pPr marL="0" lvl="0" indent="0" algn="ctr" rtl="0">
              <a:lnSpc>
                <a:spcPct val="107000"/>
              </a:lnSpc>
              <a:spcBef>
                <a:spcPts val="800"/>
              </a:spcBef>
              <a:spcAft>
                <a:spcPts val="800"/>
              </a:spcAft>
              <a:buNone/>
            </a:pPr>
            <a:r>
              <a:rPr lang="en" sz="2500" b="1" i="1" u="sng">
                <a:solidFill>
                  <a:srgbClr val="0D0D0D"/>
                </a:solidFill>
              </a:rPr>
              <a:t>A key provision of Article 35A3 forbidding non-Kashmiris from outside the state from permanently settling, buying land, holding local government jobs, and securing education scholarships had, however, remained</a:t>
            </a:r>
            <a:endParaRPr sz="2500" b="1" i="1" u="sng">
              <a:solidFill>
                <a:srgbClr val="0D0D0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p:nvPr/>
        </p:nvSpPr>
        <p:spPr>
          <a:xfrm>
            <a:off x="553950" y="710550"/>
            <a:ext cx="8036100" cy="37224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4000" b="1">
                <a:solidFill>
                  <a:srgbClr val="0D0D0D"/>
                </a:solidFill>
              </a:rPr>
              <a:t>ARTICLE 370 ABROGATION LAW</a:t>
            </a:r>
            <a:endParaRPr sz="4000" b="1">
              <a:solidFill>
                <a:srgbClr val="0D0D0D"/>
              </a:solidFill>
            </a:endParaRPr>
          </a:p>
          <a:p>
            <a:pPr marL="0" lvl="0" indent="0" algn="ctr" rtl="0">
              <a:lnSpc>
                <a:spcPct val="107000"/>
              </a:lnSpc>
              <a:spcBef>
                <a:spcPts val="800"/>
              </a:spcBef>
              <a:spcAft>
                <a:spcPts val="0"/>
              </a:spcAft>
              <a:buNone/>
            </a:pPr>
            <a:r>
              <a:rPr lang="en" sz="3600">
                <a:solidFill>
                  <a:srgbClr val="262626"/>
                </a:solidFill>
              </a:rPr>
              <a:t>1)</a:t>
            </a:r>
            <a:r>
              <a:rPr lang="en" sz="3600">
                <a:solidFill>
                  <a:srgbClr val="0D0D0D"/>
                </a:solidFill>
              </a:rPr>
              <a:t>Integral part of India vs Part of India because of Article 370, Azad Kashmir</a:t>
            </a:r>
            <a:endParaRPr sz="3600">
              <a:solidFill>
                <a:srgbClr val="0D0D0D"/>
              </a:solidFill>
            </a:endParaRPr>
          </a:p>
          <a:p>
            <a:pPr marL="0" lvl="0" indent="0" algn="ctr" rtl="0">
              <a:lnSpc>
                <a:spcPct val="107000"/>
              </a:lnSpc>
              <a:spcBef>
                <a:spcPts val="0"/>
              </a:spcBef>
              <a:spcAft>
                <a:spcPts val="0"/>
              </a:spcAft>
              <a:buNone/>
            </a:pPr>
            <a:r>
              <a:rPr lang="en" sz="3600">
                <a:solidFill>
                  <a:srgbClr val="262626"/>
                </a:solidFill>
              </a:rPr>
              <a:t>2)</a:t>
            </a:r>
            <a:r>
              <a:rPr lang="en" sz="3600">
                <a:solidFill>
                  <a:srgbClr val="0D0D0D"/>
                </a:solidFill>
              </a:rPr>
              <a:t>2 constitutions, 2 flags etc</a:t>
            </a:r>
            <a:endParaRPr sz="3600">
              <a:solidFill>
                <a:srgbClr val="0D0D0D"/>
              </a:solidFill>
            </a:endParaRPr>
          </a:p>
          <a:p>
            <a:pPr marL="0" lvl="0" indent="0" algn="ctr" rtl="0">
              <a:lnSpc>
                <a:spcPct val="107000"/>
              </a:lnSpc>
              <a:spcBef>
                <a:spcPts val="0"/>
              </a:spcBef>
              <a:spcAft>
                <a:spcPts val="800"/>
              </a:spcAft>
              <a:buNone/>
            </a:pPr>
            <a:r>
              <a:rPr lang="en" sz="2200">
                <a:solidFill>
                  <a:srgbClr val="262626"/>
                </a:solidFill>
              </a:rPr>
              <a:t>●</a:t>
            </a:r>
            <a:endParaRPr sz="2200">
              <a:solidFill>
                <a:srgbClr val="26262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p:nvPr/>
        </p:nvSpPr>
        <p:spPr>
          <a:xfrm>
            <a:off x="627900" y="853950"/>
            <a:ext cx="7888200" cy="34356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800"/>
              </a:spcAft>
              <a:buNone/>
            </a:pPr>
            <a:r>
              <a:rPr lang="en" sz="4000" b="1">
                <a:solidFill>
                  <a:srgbClr val="0D0D0D"/>
                </a:solidFill>
              </a:rPr>
              <a:t>PROPERTY RIGHTS OF WOMEN RESTORED, THEIR NON-RESIDENT SPOUSES MADE ELIGIBLE FOR DOMICILE</a:t>
            </a:r>
            <a:endParaRPr sz="4000" b="1">
              <a:solidFill>
                <a:srgbClr val="0D0D0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1" name="Google Shape;71;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1"/>
          <p:cNvSpPr txBox="1"/>
          <p:nvPr/>
        </p:nvSpPr>
        <p:spPr>
          <a:xfrm>
            <a:off x="665850" y="306025"/>
            <a:ext cx="7812300" cy="45156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2900" b="1">
                <a:solidFill>
                  <a:srgbClr val="0D0D0D"/>
                </a:solidFill>
              </a:rPr>
              <a:t>DOMICILE RULE AND CENTRAL LAWS NOW EXTEND TO JAMMU AND KASHMIR</a:t>
            </a:r>
            <a:endParaRPr sz="2900" b="1">
              <a:solidFill>
                <a:srgbClr val="0D0D0D"/>
              </a:solidFill>
            </a:endParaRPr>
          </a:p>
          <a:p>
            <a:pPr marL="0" lvl="0" indent="0" algn="ctr" rtl="0">
              <a:lnSpc>
                <a:spcPct val="107000"/>
              </a:lnSpc>
              <a:spcBef>
                <a:spcPts val="800"/>
              </a:spcBef>
              <a:spcAft>
                <a:spcPts val="0"/>
              </a:spcAft>
              <a:buNone/>
            </a:pPr>
            <a:r>
              <a:rPr lang="en" sz="3300" b="1" i="1">
                <a:solidFill>
                  <a:srgbClr val="0D0D0D"/>
                </a:solidFill>
              </a:rPr>
              <a:t>PROBLEMS:-</a:t>
            </a:r>
            <a:endParaRPr sz="3300" b="1" i="1">
              <a:solidFill>
                <a:srgbClr val="0D0D0D"/>
              </a:solidFill>
            </a:endParaRPr>
          </a:p>
          <a:p>
            <a:pPr marL="0" lvl="0" indent="0" algn="ctr" rtl="0">
              <a:lnSpc>
                <a:spcPct val="107000"/>
              </a:lnSpc>
              <a:spcBef>
                <a:spcPts val="800"/>
              </a:spcBef>
              <a:spcAft>
                <a:spcPts val="800"/>
              </a:spcAft>
              <a:buNone/>
            </a:pPr>
            <a:r>
              <a:rPr lang="en" sz="2300">
                <a:solidFill>
                  <a:schemeClr val="dk1"/>
                </a:solidFill>
              </a:rPr>
              <a:t>One, it is noteworthy that before August 2019, if a Jammu and Kashmir woman married a man from outside the state, she could no longer buy property there. Their husbands weren’t considered to be from Jammu and Kashmir, so they couldn’t inherit or buy property there either. Thus, it ended up jeopardising women’s rights as it barred their freedom to choose a life partner</a:t>
            </a:r>
            <a:endParaRPr sz="23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2"/>
          <p:cNvSpPr txBox="1"/>
          <p:nvPr/>
        </p:nvSpPr>
        <p:spPr>
          <a:xfrm>
            <a:off x="672450" y="354450"/>
            <a:ext cx="7799100" cy="50862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4200">
                <a:solidFill>
                  <a:srgbClr val="262626"/>
                </a:solidFill>
              </a:rPr>
              <a:t>•</a:t>
            </a:r>
            <a:r>
              <a:rPr lang="en" sz="4200" b="1">
                <a:solidFill>
                  <a:srgbClr val="222222"/>
                </a:solidFill>
              </a:rPr>
              <a:t>PROBLEMS OF SC/ST</a:t>
            </a:r>
            <a:endParaRPr sz="4200" b="1">
              <a:solidFill>
                <a:srgbClr val="222222"/>
              </a:solidFill>
            </a:endParaRPr>
          </a:p>
          <a:p>
            <a:pPr marL="0" lvl="0" indent="0" algn="ctr" rtl="0">
              <a:lnSpc>
                <a:spcPct val="110000"/>
              </a:lnSpc>
              <a:spcBef>
                <a:spcPts val="800"/>
              </a:spcBef>
              <a:spcAft>
                <a:spcPts val="0"/>
              </a:spcAft>
              <a:buNone/>
            </a:pPr>
            <a:r>
              <a:rPr lang="en" sz="2000">
                <a:solidFill>
                  <a:schemeClr val="dk1"/>
                </a:solidFill>
              </a:rPr>
              <a:t>Forget Government jobs, their children were not able to do technical or professional courses in any Government institute because they had to participate in entrance eligibility test before doing any such course, and for this they required PRC.</a:t>
            </a:r>
            <a:endParaRPr sz="2000">
              <a:solidFill>
                <a:schemeClr val="dk1"/>
              </a:solidFill>
            </a:endParaRPr>
          </a:p>
          <a:p>
            <a:pPr marL="0" lvl="0" indent="0" algn="ctr" rtl="0">
              <a:lnSpc>
                <a:spcPct val="110000"/>
              </a:lnSpc>
              <a:spcBef>
                <a:spcPts val="1500"/>
              </a:spcBef>
              <a:spcAft>
                <a:spcPts val="0"/>
              </a:spcAft>
              <a:buNone/>
            </a:pPr>
            <a:r>
              <a:rPr lang="en" sz="2000">
                <a:solidFill>
                  <a:schemeClr val="dk1"/>
                </a:solidFill>
              </a:rPr>
              <a:t> The biggest surprise was that these people could vote in the Lok Sabha Elections but could not choose the Government of the State.</a:t>
            </a:r>
            <a:endParaRPr sz="2000">
              <a:solidFill>
                <a:schemeClr val="dk1"/>
              </a:solidFill>
            </a:endParaRPr>
          </a:p>
          <a:p>
            <a:pPr marL="0" lvl="0" indent="0" algn="ctr" rtl="0">
              <a:lnSpc>
                <a:spcPct val="110000"/>
              </a:lnSpc>
              <a:spcBef>
                <a:spcPts val="1500"/>
              </a:spcBef>
              <a:spcAft>
                <a:spcPts val="0"/>
              </a:spcAft>
              <a:buNone/>
            </a:pPr>
            <a:r>
              <a:rPr lang="en" sz="2000">
                <a:solidFill>
                  <a:srgbClr val="0D0D0D"/>
                </a:solidFill>
              </a:rPr>
              <a:t>graduate degrees, they had no other options but to stick to cleaning jobs.  </a:t>
            </a:r>
            <a:endParaRPr sz="2000">
              <a:solidFill>
                <a:srgbClr val="0D0D0D"/>
              </a:solidFill>
            </a:endParaRPr>
          </a:p>
          <a:p>
            <a:pPr marL="457200" lvl="0" indent="-425450" algn="ctr" rtl="0">
              <a:lnSpc>
                <a:spcPct val="107000"/>
              </a:lnSpc>
              <a:spcBef>
                <a:spcPts val="0"/>
              </a:spcBef>
              <a:spcAft>
                <a:spcPts val="0"/>
              </a:spcAft>
              <a:buClr>
                <a:srgbClr val="0D0D0D"/>
              </a:buClr>
              <a:buSzPts val="3100"/>
              <a:buChar char="➔"/>
            </a:pPr>
            <a:r>
              <a:rPr lang="en" sz="3100" b="1">
                <a:solidFill>
                  <a:srgbClr val="0D0D0D"/>
                </a:solidFill>
              </a:rPr>
              <a:t>Radhika Gill and Eklavya</a:t>
            </a:r>
            <a:endParaRPr sz="3100" b="1">
              <a:solidFill>
                <a:srgbClr val="0D0D0D"/>
              </a:solidFill>
            </a:endParaRPr>
          </a:p>
          <a:p>
            <a:pPr marL="0" lvl="0" indent="0" algn="ctr" rtl="0">
              <a:lnSpc>
                <a:spcPct val="107000"/>
              </a:lnSpc>
              <a:spcBef>
                <a:spcPts val="800"/>
              </a:spcBef>
              <a:spcAft>
                <a:spcPts val="800"/>
              </a:spcAft>
              <a:buNone/>
            </a:pPr>
            <a:endParaRPr sz="2600">
              <a:solidFill>
                <a:srgbClr val="26262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3"/>
          <p:cNvSpPr txBox="1"/>
          <p:nvPr/>
        </p:nvSpPr>
        <p:spPr>
          <a:xfrm>
            <a:off x="623100" y="315925"/>
            <a:ext cx="7897800" cy="43875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2700" b="1">
                <a:solidFill>
                  <a:srgbClr val="222222"/>
                </a:solidFill>
              </a:rPr>
              <a:t>INITIATIVES BY CENTRAL GOVERNMENT:-</a:t>
            </a:r>
            <a:endParaRPr sz="2700" b="1">
              <a:solidFill>
                <a:srgbClr val="222222"/>
              </a:solidFill>
            </a:endParaRPr>
          </a:p>
          <a:p>
            <a:pPr marL="0" lvl="0" indent="0" algn="ctr" rtl="0">
              <a:lnSpc>
                <a:spcPct val="107000"/>
              </a:lnSpc>
              <a:spcBef>
                <a:spcPts val="800"/>
              </a:spcBef>
              <a:spcAft>
                <a:spcPts val="0"/>
              </a:spcAft>
              <a:buNone/>
            </a:pPr>
            <a:r>
              <a:rPr lang="en" sz="2700" b="1">
                <a:solidFill>
                  <a:srgbClr val="1A1A1A"/>
                </a:solidFill>
              </a:rPr>
              <a:t>Persons with Disabilities Act, 2016:-</a:t>
            </a:r>
            <a:endParaRPr sz="2700" b="1">
              <a:solidFill>
                <a:srgbClr val="1A1A1A"/>
              </a:solidFill>
            </a:endParaRPr>
          </a:p>
          <a:p>
            <a:pPr marL="0" lvl="0" indent="0" algn="ctr" rtl="0">
              <a:lnSpc>
                <a:spcPct val="107000"/>
              </a:lnSpc>
              <a:spcBef>
                <a:spcPts val="800"/>
              </a:spcBef>
              <a:spcAft>
                <a:spcPts val="0"/>
              </a:spcAft>
              <a:buNone/>
            </a:pPr>
            <a:r>
              <a:rPr lang="en" sz="2300" i="1">
                <a:solidFill>
                  <a:srgbClr val="202122"/>
                </a:solidFill>
              </a:rPr>
              <a:t> </a:t>
            </a:r>
            <a:endParaRPr sz="2300" i="1">
              <a:solidFill>
                <a:srgbClr val="202122"/>
              </a:solidFill>
            </a:endParaRPr>
          </a:p>
          <a:p>
            <a:pPr marL="0" lvl="0" indent="0" algn="ctr" rtl="0">
              <a:lnSpc>
                <a:spcPct val="107000"/>
              </a:lnSpc>
              <a:spcBef>
                <a:spcPts val="800"/>
              </a:spcBef>
              <a:spcAft>
                <a:spcPts val="800"/>
              </a:spcAft>
              <a:buNone/>
            </a:pPr>
            <a:r>
              <a:rPr lang="en" sz="2300" b="1" i="1">
                <a:solidFill>
                  <a:srgbClr val="202122"/>
                </a:solidFill>
              </a:rPr>
              <a:t>The Rights of Persons with Disabilities Act, 2016 is a disability law passed by the Parliament of India to fulfil its obligations under the United Nations Convention on the Rights of Persons with Disabilities, ratified by India in 2007.[1] The Act replaces the Persons with Disabilities (Equal Opportunities, Protection of Rights and Full Participation) Act, 1995</a:t>
            </a:r>
            <a:endParaRPr sz="2500">
              <a:solidFill>
                <a:srgbClr val="26262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4"/>
          <p:cNvSpPr txBox="1"/>
          <p:nvPr/>
        </p:nvSpPr>
        <p:spPr>
          <a:xfrm>
            <a:off x="741450" y="315925"/>
            <a:ext cx="7661100" cy="43119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2800" b="1">
                <a:solidFill>
                  <a:srgbClr val="222222"/>
                </a:solidFill>
              </a:rPr>
              <a:t>INITIATIVES BY CENTRAL GOVERNMENT:-</a:t>
            </a:r>
            <a:endParaRPr sz="2800" b="1">
              <a:solidFill>
                <a:srgbClr val="222222"/>
              </a:solidFill>
            </a:endParaRPr>
          </a:p>
          <a:p>
            <a:pPr marL="0" lvl="0" indent="0" algn="ctr" rtl="0">
              <a:lnSpc>
                <a:spcPct val="107000"/>
              </a:lnSpc>
              <a:spcBef>
                <a:spcPts val="800"/>
              </a:spcBef>
              <a:spcAft>
                <a:spcPts val="0"/>
              </a:spcAft>
              <a:buNone/>
            </a:pPr>
            <a:r>
              <a:rPr lang="en" sz="2800" b="1">
                <a:solidFill>
                  <a:srgbClr val="1A1A1A"/>
                </a:solidFill>
              </a:rPr>
              <a:t>National Commission for Safai Karamcharis Act 1993</a:t>
            </a:r>
            <a:r>
              <a:rPr lang="en" sz="2200" b="1">
                <a:solidFill>
                  <a:srgbClr val="1A1A1A"/>
                </a:solidFill>
              </a:rPr>
              <a:t>:</a:t>
            </a:r>
            <a:endParaRPr sz="2200" b="1">
              <a:solidFill>
                <a:srgbClr val="1A1A1A"/>
              </a:solidFill>
            </a:endParaRPr>
          </a:p>
          <a:p>
            <a:pPr marL="0" lvl="0" indent="0" algn="ctr" rtl="0">
              <a:lnSpc>
                <a:spcPct val="107000"/>
              </a:lnSpc>
              <a:spcBef>
                <a:spcPts val="800"/>
              </a:spcBef>
              <a:spcAft>
                <a:spcPts val="0"/>
              </a:spcAft>
              <a:buNone/>
            </a:pPr>
            <a:r>
              <a:rPr lang="en" sz="2200" b="1" i="1">
                <a:solidFill>
                  <a:srgbClr val="1A1A1A"/>
                </a:solidFill>
              </a:rPr>
              <a:t> </a:t>
            </a:r>
            <a:endParaRPr sz="2200" b="1" i="1">
              <a:solidFill>
                <a:srgbClr val="1A1A1A"/>
              </a:solidFill>
            </a:endParaRPr>
          </a:p>
          <a:p>
            <a:pPr marL="0" lvl="0" indent="0" algn="ctr" rtl="0">
              <a:lnSpc>
                <a:spcPct val="107000"/>
              </a:lnSpc>
              <a:spcBef>
                <a:spcPts val="800"/>
              </a:spcBef>
              <a:spcAft>
                <a:spcPts val="800"/>
              </a:spcAft>
              <a:buNone/>
            </a:pPr>
            <a:r>
              <a:rPr lang="en" sz="3200" i="1">
                <a:solidFill>
                  <a:srgbClr val="1A1A1A"/>
                </a:solidFill>
              </a:rPr>
              <a:t>The National Commission for Safai Karamcharis Act, 1993, establishes a commission to safeguard the welfare and rights of sanitation workers in India.</a:t>
            </a:r>
            <a:endParaRPr sz="2800">
              <a:solidFill>
                <a:srgbClr val="26262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5"/>
          <p:cNvSpPr txBox="1"/>
          <p:nvPr/>
        </p:nvSpPr>
        <p:spPr>
          <a:xfrm>
            <a:off x="776100" y="192450"/>
            <a:ext cx="7591800" cy="47586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2900" b="1">
                <a:solidFill>
                  <a:srgbClr val="222222"/>
                </a:solidFill>
              </a:rPr>
              <a:t>INITIATIVES BY CENTRAL GOVERNMENT:-</a:t>
            </a:r>
            <a:endParaRPr sz="2900" b="1">
              <a:solidFill>
                <a:srgbClr val="222222"/>
              </a:solidFill>
            </a:endParaRPr>
          </a:p>
          <a:p>
            <a:pPr marL="0" lvl="0" indent="0" algn="ctr" rtl="0">
              <a:lnSpc>
                <a:spcPct val="107000"/>
              </a:lnSpc>
              <a:spcBef>
                <a:spcPts val="800"/>
              </a:spcBef>
              <a:spcAft>
                <a:spcPts val="0"/>
              </a:spcAft>
              <a:buNone/>
            </a:pPr>
            <a:r>
              <a:rPr lang="en" sz="2300" b="1">
                <a:solidFill>
                  <a:srgbClr val="1A1A1A"/>
                </a:solidFill>
              </a:rPr>
              <a:t>The Scheduled Castes and Scheduled Tribes (Prevention of Atrocities) Act, 1954</a:t>
            </a:r>
            <a:endParaRPr sz="2300" b="1">
              <a:solidFill>
                <a:srgbClr val="1A1A1A"/>
              </a:solidFill>
            </a:endParaRPr>
          </a:p>
          <a:p>
            <a:pPr marL="457200" lvl="0" indent="0" algn="ctr" rtl="0">
              <a:lnSpc>
                <a:spcPct val="107000"/>
              </a:lnSpc>
              <a:spcBef>
                <a:spcPts val="0"/>
              </a:spcBef>
              <a:spcAft>
                <a:spcPts val="0"/>
              </a:spcAft>
              <a:buNone/>
            </a:pPr>
            <a:r>
              <a:rPr lang="en" sz="2500">
                <a:solidFill>
                  <a:srgbClr val="1A1A1A"/>
                </a:solidFill>
              </a:rPr>
              <a:t> </a:t>
            </a:r>
            <a:endParaRPr sz="2500">
              <a:solidFill>
                <a:srgbClr val="1A1A1A"/>
              </a:solidFill>
            </a:endParaRPr>
          </a:p>
          <a:p>
            <a:pPr marL="0" lvl="0" indent="0" algn="ctr" rtl="0">
              <a:lnSpc>
                <a:spcPct val="110000"/>
              </a:lnSpc>
              <a:spcBef>
                <a:spcPts val="800"/>
              </a:spcBef>
              <a:spcAft>
                <a:spcPts val="0"/>
              </a:spcAft>
              <a:buNone/>
            </a:pPr>
            <a:r>
              <a:rPr lang="en" sz="2700" i="1">
                <a:solidFill>
                  <a:srgbClr val="1A1A1A"/>
                </a:solidFill>
              </a:rPr>
              <a:t>The Scheduled Castes and Scheduled Tribes (Prevention of Atrocities) Act, 1954, aims to prevent atrocities against individuals belonging to Scheduled Castes and Scheduled Tribes and provide legal mechanisms for their protection.</a:t>
            </a:r>
            <a:endParaRPr sz="2700" i="1">
              <a:solidFill>
                <a:srgbClr val="1A1A1A"/>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p:nvPr/>
        </p:nvSpPr>
        <p:spPr>
          <a:xfrm>
            <a:off x="766200" y="503475"/>
            <a:ext cx="7611600" cy="39183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2700" b="1">
                <a:solidFill>
                  <a:srgbClr val="222222"/>
                </a:solidFill>
              </a:rPr>
              <a:t>INITIATIVES BY CENTRAL GOVERNMENT:-</a:t>
            </a:r>
            <a:endParaRPr sz="2700" b="1">
              <a:solidFill>
                <a:srgbClr val="222222"/>
              </a:solidFill>
            </a:endParaRPr>
          </a:p>
          <a:p>
            <a:pPr marL="0" lvl="0" indent="0" algn="ctr" rtl="0">
              <a:lnSpc>
                <a:spcPct val="107000"/>
              </a:lnSpc>
              <a:spcBef>
                <a:spcPts val="800"/>
              </a:spcBef>
              <a:spcAft>
                <a:spcPts val="0"/>
              </a:spcAft>
              <a:buNone/>
            </a:pPr>
            <a:r>
              <a:rPr lang="en" sz="2700" b="1">
                <a:solidFill>
                  <a:srgbClr val="1A1A1A"/>
                </a:solidFill>
              </a:rPr>
              <a:t>The National Commission for Minorities Act, 1992</a:t>
            </a:r>
            <a:endParaRPr sz="2700" b="1">
              <a:solidFill>
                <a:srgbClr val="1A1A1A"/>
              </a:solidFill>
            </a:endParaRPr>
          </a:p>
          <a:p>
            <a:pPr marL="457200" lvl="0" indent="0" algn="ctr" rtl="0">
              <a:lnSpc>
                <a:spcPct val="107000"/>
              </a:lnSpc>
              <a:spcBef>
                <a:spcPts val="0"/>
              </a:spcBef>
              <a:spcAft>
                <a:spcPts val="0"/>
              </a:spcAft>
              <a:buNone/>
            </a:pPr>
            <a:r>
              <a:rPr lang="en" sz="2700">
                <a:solidFill>
                  <a:srgbClr val="0D0D0D"/>
                </a:solidFill>
              </a:rPr>
              <a:t> </a:t>
            </a:r>
            <a:endParaRPr sz="2700">
              <a:solidFill>
                <a:srgbClr val="0D0D0D"/>
              </a:solidFill>
            </a:endParaRPr>
          </a:p>
          <a:p>
            <a:pPr marL="0" lvl="0" indent="0" algn="ctr" rtl="0">
              <a:lnSpc>
                <a:spcPct val="107000"/>
              </a:lnSpc>
              <a:spcBef>
                <a:spcPts val="800"/>
              </a:spcBef>
              <a:spcAft>
                <a:spcPts val="800"/>
              </a:spcAft>
              <a:buNone/>
            </a:pPr>
            <a:r>
              <a:rPr lang="en" sz="2700" i="1">
                <a:solidFill>
                  <a:srgbClr val="1A1A1A"/>
                </a:solidFill>
              </a:rPr>
              <a:t>The National Commission for Minorities Act, 1992, establishes a commission to safeguard the rights and interests of religious and linguistic minorities in India.</a:t>
            </a:r>
            <a:endParaRPr sz="3100" i="1">
              <a:solidFill>
                <a:srgbClr val="1A1A1A"/>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p:nvPr/>
        </p:nvSpPr>
        <p:spPr>
          <a:xfrm>
            <a:off x="257700" y="710100"/>
            <a:ext cx="8628600" cy="37233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2900" b="1">
                <a:solidFill>
                  <a:srgbClr val="222222"/>
                </a:solidFill>
              </a:rPr>
              <a:t>INITIATIVES BY CENTRAL GOVERNMENT</a:t>
            </a:r>
            <a:r>
              <a:rPr lang="en" sz="2700" b="1">
                <a:solidFill>
                  <a:srgbClr val="222222"/>
                </a:solidFill>
              </a:rPr>
              <a:t>:-</a:t>
            </a:r>
            <a:endParaRPr sz="2700" b="1">
              <a:solidFill>
                <a:srgbClr val="222222"/>
              </a:solidFill>
            </a:endParaRPr>
          </a:p>
          <a:p>
            <a:pPr marL="0" lvl="0" indent="0" algn="ctr" rtl="0">
              <a:lnSpc>
                <a:spcPct val="107000"/>
              </a:lnSpc>
              <a:spcBef>
                <a:spcPts val="800"/>
              </a:spcBef>
              <a:spcAft>
                <a:spcPts val="0"/>
              </a:spcAft>
              <a:buNone/>
            </a:pPr>
            <a:r>
              <a:rPr lang="en" sz="2600" b="1">
                <a:solidFill>
                  <a:srgbClr val="1A1A1A"/>
                </a:solidFill>
              </a:rPr>
              <a:t>The Indecent Representation of Women (Prohibition) Act, 1996</a:t>
            </a:r>
            <a:endParaRPr sz="2600" b="1">
              <a:solidFill>
                <a:srgbClr val="1A1A1A"/>
              </a:solidFill>
            </a:endParaRPr>
          </a:p>
          <a:p>
            <a:pPr marL="457200" lvl="0" indent="0" algn="ctr" rtl="0">
              <a:lnSpc>
                <a:spcPct val="107000"/>
              </a:lnSpc>
              <a:spcBef>
                <a:spcPts val="0"/>
              </a:spcBef>
              <a:spcAft>
                <a:spcPts val="800"/>
              </a:spcAft>
              <a:buNone/>
            </a:pPr>
            <a:r>
              <a:rPr lang="en" sz="2700" i="1">
                <a:solidFill>
                  <a:srgbClr val="1A1A1A"/>
                </a:solidFill>
              </a:rPr>
              <a:t>The Indecent Representation of Women (Prohibition) Act, 1996, prohibits the portrayal of women in an indecent or derogatory manner in various forms of media</a:t>
            </a:r>
            <a:r>
              <a:rPr lang="en" sz="2100" i="1">
                <a:solidFill>
                  <a:srgbClr val="1A1A1A"/>
                </a:solidFill>
              </a:rPr>
              <a:t>.</a:t>
            </a:r>
            <a:br>
              <a:rPr lang="en" sz="2100" i="1">
                <a:solidFill>
                  <a:srgbClr val="1A1A1A"/>
                </a:solidFill>
              </a:rPr>
            </a:br>
            <a:endParaRPr sz="2100" i="1">
              <a:solidFill>
                <a:srgbClr val="1A1A1A"/>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8"/>
          <p:cNvSpPr txBox="1"/>
          <p:nvPr/>
        </p:nvSpPr>
        <p:spPr>
          <a:xfrm>
            <a:off x="894600" y="333900"/>
            <a:ext cx="7354800" cy="48096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2800" b="1">
                <a:solidFill>
                  <a:srgbClr val="222222"/>
                </a:solidFill>
              </a:rPr>
              <a:t>INITIATIVES BY CENTRAL GOVERNMENT:-</a:t>
            </a:r>
            <a:endParaRPr sz="2800" b="1">
              <a:solidFill>
                <a:srgbClr val="222222"/>
              </a:solidFill>
            </a:endParaRPr>
          </a:p>
          <a:p>
            <a:pPr marL="0" lvl="0" indent="0" algn="ctr" rtl="0">
              <a:lnSpc>
                <a:spcPct val="107000"/>
              </a:lnSpc>
              <a:spcBef>
                <a:spcPts val="800"/>
              </a:spcBef>
              <a:spcAft>
                <a:spcPts val="0"/>
              </a:spcAft>
              <a:buNone/>
            </a:pPr>
            <a:r>
              <a:rPr lang="en" sz="2800" b="1">
                <a:solidFill>
                  <a:srgbClr val="1A1A1A"/>
                </a:solidFill>
              </a:rPr>
              <a:t>The Protection of Human Rights Act, 1993</a:t>
            </a:r>
            <a:endParaRPr sz="2800" b="1">
              <a:solidFill>
                <a:srgbClr val="1A1A1A"/>
              </a:solidFill>
            </a:endParaRPr>
          </a:p>
          <a:p>
            <a:pPr marL="457200" lvl="0" indent="0" algn="ctr" rtl="0">
              <a:lnSpc>
                <a:spcPct val="107000"/>
              </a:lnSpc>
              <a:spcBef>
                <a:spcPts val="0"/>
              </a:spcBef>
              <a:spcAft>
                <a:spcPts val="0"/>
              </a:spcAft>
              <a:buNone/>
            </a:pPr>
            <a:r>
              <a:rPr lang="en" sz="2800">
                <a:solidFill>
                  <a:srgbClr val="1A1A1A"/>
                </a:solidFill>
              </a:rPr>
              <a:t> </a:t>
            </a:r>
            <a:endParaRPr sz="2800">
              <a:solidFill>
                <a:srgbClr val="1A1A1A"/>
              </a:solidFill>
            </a:endParaRPr>
          </a:p>
          <a:p>
            <a:pPr marL="0" lvl="0" indent="0" algn="ctr" rtl="0">
              <a:lnSpc>
                <a:spcPct val="110000"/>
              </a:lnSpc>
              <a:spcBef>
                <a:spcPts val="800"/>
              </a:spcBef>
              <a:spcAft>
                <a:spcPts val="0"/>
              </a:spcAft>
              <a:buNone/>
            </a:pPr>
            <a:r>
              <a:rPr lang="en" sz="2800" i="1">
                <a:solidFill>
                  <a:srgbClr val="1A1A1A"/>
                </a:solidFill>
              </a:rPr>
              <a:t>The Protection of Human Rights Act, 1993, establishes commissions to address violations and promote awareness of human rights issues in India.</a:t>
            </a:r>
            <a:endParaRPr sz="2800" i="1">
              <a:solidFill>
                <a:srgbClr val="1A1A1A"/>
              </a:solidFill>
            </a:endParaRPr>
          </a:p>
          <a:p>
            <a:pPr marL="0" lvl="0" indent="0" algn="r" rtl="0">
              <a:lnSpc>
                <a:spcPct val="110000"/>
              </a:lnSpc>
              <a:spcBef>
                <a:spcPts val="0"/>
              </a:spcBef>
              <a:spcAft>
                <a:spcPts val="0"/>
              </a:spcAft>
              <a:buNone/>
            </a:pPr>
            <a:r>
              <a:rPr lang="en" sz="2100" b="1" i="1">
                <a:solidFill>
                  <a:srgbClr val="1A1A1A"/>
                </a:solidFill>
              </a:rPr>
              <a:t>And many more…..</a:t>
            </a:r>
            <a:br>
              <a:rPr lang="en" sz="2100" b="1" i="1">
                <a:solidFill>
                  <a:srgbClr val="1A1A1A"/>
                </a:solidFill>
              </a:rPr>
            </a:br>
            <a:endParaRPr sz="2100" b="1" i="1">
              <a:solidFill>
                <a:srgbClr val="1A1A1A"/>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9"/>
          <p:cNvSpPr txBox="1"/>
          <p:nvPr/>
        </p:nvSpPr>
        <p:spPr>
          <a:xfrm>
            <a:off x="450300" y="213350"/>
            <a:ext cx="8243400" cy="53862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3000" b="1" u="sng">
                <a:solidFill>
                  <a:srgbClr val="2E2E2E"/>
                </a:solidFill>
              </a:rPr>
              <a:t>WOMEN VOTING RIGHT MOVEMENT IN UK</a:t>
            </a:r>
            <a:endParaRPr sz="3000" b="1" u="sng">
              <a:solidFill>
                <a:srgbClr val="2E2E2E"/>
              </a:solidFill>
            </a:endParaRPr>
          </a:p>
          <a:p>
            <a:pPr marL="0" lvl="0" indent="0" algn="ctr" rtl="0">
              <a:lnSpc>
                <a:spcPct val="107000"/>
              </a:lnSpc>
              <a:spcBef>
                <a:spcPts val="800"/>
              </a:spcBef>
              <a:spcAft>
                <a:spcPts val="0"/>
              </a:spcAft>
              <a:buNone/>
            </a:pPr>
            <a:r>
              <a:rPr lang="en" sz="2500">
                <a:solidFill>
                  <a:schemeClr val="dk1"/>
                </a:solidFill>
              </a:rPr>
              <a:t>First public meeting at the Manchester Free Trade Hall on 14 April 1868. it was rare for women to speak publicly at this time.</a:t>
            </a:r>
            <a:endParaRPr sz="2500">
              <a:solidFill>
                <a:schemeClr val="dk1"/>
              </a:solidFill>
            </a:endParaRPr>
          </a:p>
          <a:p>
            <a:pPr marL="0" lvl="0" indent="0" algn="ctr" rtl="0">
              <a:lnSpc>
                <a:spcPct val="107000"/>
              </a:lnSpc>
              <a:spcBef>
                <a:spcPts val="0"/>
              </a:spcBef>
              <a:spcAft>
                <a:spcPts val="0"/>
              </a:spcAft>
              <a:buNone/>
            </a:pPr>
            <a:r>
              <a:rPr lang="en" sz="2500">
                <a:solidFill>
                  <a:schemeClr val="dk1"/>
                </a:solidFill>
              </a:rPr>
              <a:t> </a:t>
            </a:r>
            <a:endParaRPr sz="2500">
              <a:solidFill>
                <a:schemeClr val="dk1"/>
              </a:solidFill>
            </a:endParaRPr>
          </a:p>
          <a:p>
            <a:pPr marL="0" lvl="0" indent="0" algn="ctr" rtl="0">
              <a:lnSpc>
                <a:spcPct val="107000"/>
              </a:lnSpc>
              <a:spcBef>
                <a:spcPts val="800"/>
              </a:spcBef>
              <a:spcAft>
                <a:spcPts val="0"/>
              </a:spcAft>
              <a:buNone/>
            </a:pPr>
            <a:r>
              <a:rPr lang="en" sz="2500">
                <a:solidFill>
                  <a:schemeClr val="dk1"/>
                </a:solidFill>
              </a:rPr>
              <a:t>Filestone was achieved in 1928 with the Representation of the People (Equal Franchise) Act whereby voting rights were granted to all women over the age of 21, signalling the first time that women had achieved electoral equality with men.</a:t>
            </a:r>
            <a:endParaRPr sz="2500">
              <a:solidFill>
                <a:schemeClr val="dk1"/>
              </a:solidFill>
            </a:endParaRPr>
          </a:p>
          <a:p>
            <a:pPr marL="0" lvl="0" indent="0" algn="ctr" rtl="0">
              <a:lnSpc>
                <a:spcPct val="107000"/>
              </a:lnSpc>
              <a:spcBef>
                <a:spcPts val="0"/>
              </a:spcBef>
              <a:spcAft>
                <a:spcPts val="0"/>
              </a:spcAft>
              <a:buNone/>
            </a:pPr>
            <a:br>
              <a:rPr lang="en" sz="2500" b="1">
                <a:solidFill>
                  <a:schemeClr val="dk1"/>
                </a:solidFill>
              </a:rPr>
            </a:br>
            <a:endParaRPr sz="2500" b="1">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p:nvPr/>
        </p:nvSpPr>
        <p:spPr>
          <a:xfrm>
            <a:off x="563850" y="496800"/>
            <a:ext cx="8016300" cy="41499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1500"/>
              </a:spcBef>
              <a:spcAft>
                <a:spcPts val="0"/>
              </a:spcAft>
              <a:buNone/>
            </a:pPr>
            <a:r>
              <a:rPr lang="en" sz="2400" b="1">
                <a:solidFill>
                  <a:srgbClr val="333333"/>
                </a:solidFill>
              </a:rPr>
              <a:t>Hindu Woman’s Right after Hindu Succession (Amendment) Act, 2005</a:t>
            </a:r>
            <a:endParaRPr sz="2400" b="1">
              <a:solidFill>
                <a:srgbClr val="333333"/>
              </a:solidFill>
            </a:endParaRPr>
          </a:p>
          <a:p>
            <a:pPr marL="0" lvl="0" indent="0" algn="ctr" rtl="0">
              <a:lnSpc>
                <a:spcPct val="107000"/>
              </a:lnSpc>
              <a:spcBef>
                <a:spcPts val="800"/>
              </a:spcBef>
              <a:spcAft>
                <a:spcPts val="0"/>
              </a:spcAft>
              <a:buNone/>
            </a:pPr>
            <a:r>
              <a:rPr lang="en" sz="2600" b="1" i="1">
                <a:solidFill>
                  <a:srgbClr val="333333"/>
                </a:solidFill>
              </a:rPr>
              <a:t>The Amendment of 2005</a:t>
            </a:r>
            <a:endParaRPr sz="2600" b="1" i="1">
              <a:solidFill>
                <a:srgbClr val="333333"/>
              </a:solidFill>
            </a:endParaRPr>
          </a:p>
          <a:p>
            <a:pPr marL="0" lvl="0" indent="0" algn="ctr" rtl="0">
              <a:lnSpc>
                <a:spcPct val="107000"/>
              </a:lnSpc>
              <a:spcBef>
                <a:spcPts val="800"/>
              </a:spcBef>
              <a:spcAft>
                <a:spcPts val="800"/>
              </a:spcAft>
              <a:buNone/>
            </a:pPr>
            <a:r>
              <a:rPr lang="en" sz="2600">
                <a:solidFill>
                  <a:srgbClr val="333333"/>
                </a:solidFill>
              </a:rPr>
              <a:t>Prior to the Hindu Succession Amendment Act 2005, sons enjoyed rights over the deceased father’s property, whereas daughters could do so only till she was unmarried. After it Now married women could inherit their father’s property which was previously only enjoyed by the male members of the family.</a:t>
            </a:r>
            <a:endParaRPr sz="2600">
              <a:solidFill>
                <a:srgbClr val="33333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8" name="Google Shape;78;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1"/>
          <p:cNvSpPr txBox="1"/>
          <p:nvPr/>
        </p:nvSpPr>
        <p:spPr>
          <a:xfrm>
            <a:off x="297750" y="523250"/>
            <a:ext cx="8548500" cy="4612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3100" b="1" u="sng">
                <a:solidFill>
                  <a:srgbClr val="2E2E2E"/>
                </a:solidFill>
              </a:rPr>
              <a:t>WOMEN VOTING RIGHT MOVEMENT IN USA</a:t>
            </a:r>
            <a:endParaRPr sz="3100" b="1" u="sng">
              <a:solidFill>
                <a:srgbClr val="2E2E2E"/>
              </a:solidFill>
            </a:endParaRPr>
          </a:p>
          <a:p>
            <a:pPr marL="0" lvl="0" indent="0" algn="ctr" rtl="0">
              <a:lnSpc>
                <a:spcPct val="150000"/>
              </a:lnSpc>
              <a:spcBef>
                <a:spcPts val="0"/>
              </a:spcBef>
              <a:spcAft>
                <a:spcPts val="0"/>
              </a:spcAft>
              <a:buNone/>
            </a:pPr>
            <a:r>
              <a:rPr lang="en" sz="2500">
                <a:solidFill>
                  <a:srgbClr val="0D0D0D"/>
                </a:solidFill>
              </a:rPr>
              <a:t> </a:t>
            </a:r>
            <a:endParaRPr sz="2500">
              <a:solidFill>
                <a:srgbClr val="0D0D0D"/>
              </a:solidFill>
            </a:endParaRPr>
          </a:p>
          <a:p>
            <a:pPr marL="0" lvl="0" indent="0" algn="ctr" rtl="0">
              <a:lnSpc>
                <a:spcPct val="150000"/>
              </a:lnSpc>
              <a:spcBef>
                <a:spcPts val="0"/>
              </a:spcBef>
              <a:spcAft>
                <a:spcPts val="0"/>
              </a:spcAft>
              <a:buNone/>
            </a:pPr>
            <a:r>
              <a:rPr lang="en" sz="3100">
                <a:solidFill>
                  <a:srgbClr val="0D0D0D"/>
                </a:solidFill>
              </a:rPr>
              <a:t>In 1848, the movement for women’s rights launched on a national level with the Seneca Falls</a:t>
            </a:r>
            <a:endParaRPr sz="3100">
              <a:solidFill>
                <a:srgbClr val="0D0D0D"/>
              </a:solidFill>
            </a:endParaRPr>
          </a:p>
          <a:p>
            <a:pPr marL="0" lvl="0" indent="0" algn="ctr" rtl="0">
              <a:lnSpc>
                <a:spcPct val="107000"/>
              </a:lnSpc>
              <a:spcBef>
                <a:spcPts val="0"/>
              </a:spcBef>
              <a:spcAft>
                <a:spcPts val="0"/>
              </a:spcAft>
              <a:buNone/>
            </a:pPr>
            <a:br>
              <a:rPr lang="en" sz="3100">
                <a:solidFill>
                  <a:srgbClr val="0D0D0D"/>
                </a:solidFill>
              </a:rPr>
            </a:br>
            <a:endParaRPr sz="3100">
              <a:solidFill>
                <a:srgbClr val="0D0D0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2"/>
          <p:cNvSpPr txBox="1"/>
          <p:nvPr/>
        </p:nvSpPr>
        <p:spPr>
          <a:xfrm>
            <a:off x="400950" y="485700"/>
            <a:ext cx="8342100" cy="41721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4800" b="1">
                <a:solidFill>
                  <a:srgbClr val="0D0D0D"/>
                </a:solidFill>
              </a:rPr>
              <a:t>SOCIAL MEDIA</a:t>
            </a:r>
            <a:endParaRPr sz="4800" b="1">
              <a:solidFill>
                <a:srgbClr val="0D0D0D"/>
              </a:solidFill>
            </a:endParaRPr>
          </a:p>
          <a:p>
            <a:pPr marL="12700" lvl="0" indent="-12700" algn="ctr" rtl="0">
              <a:lnSpc>
                <a:spcPct val="107000"/>
              </a:lnSpc>
              <a:spcBef>
                <a:spcPts val="800"/>
              </a:spcBef>
              <a:spcAft>
                <a:spcPts val="0"/>
              </a:spcAft>
              <a:buNone/>
            </a:pPr>
            <a:r>
              <a:rPr lang="en" sz="4300">
                <a:solidFill>
                  <a:srgbClr val="262626"/>
                </a:solidFill>
              </a:rPr>
              <a:t>•</a:t>
            </a:r>
            <a:r>
              <a:rPr lang="en" sz="4300">
                <a:solidFill>
                  <a:srgbClr val="0D0D0D"/>
                </a:solidFill>
              </a:rPr>
              <a:t>FBI DIRECTOR</a:t>
            </a:r>
            <a:endParaRPr sz="4300">
              <a:solidFill>
                <a:srgbClr val="0D0D0D"/>
              </a:solidFill>
            </a:endParaRPr>
          </a:p>
          <a:p>
            <a:pPr marL="12700" lvl="0" indent="-12700" algn="ctr" rtl="0">
              <a:lnSpc>
                <a:spcPct val="107000"/>
              </a:lnSpc>
              <a:spcBef>
                <a:spcPts val="800"/>
              </a:spcBef>
              <a:spcAft>
                <a:spcPts val="0"/>
              </a:spcAft>
              <a:buNone/>
            </a:pPr>
            <a:r>
              <a:rPr lang="en" sz="4300">
                <a:solidFill>
                  <a:srgbClr val="262626"/>
                </a:solidFill>
              </a:rPr>
              <a:t>•</a:t>
            </a:r>
            <a:r>
              <a:rPr lang="en" sz="4300">
                <a:solidFill>
                  <a:srgbClr val="0D0D0D"/>
                </a:solidFill>
              </a:rPr>
              <a:t>TIKTOK</a:t>
            </a:r>
            <a:endParaRPr sz="4300">
              <a:solidFill>
                <a:srgbClr val="0D0D0D"/>
              </a:solidFill>
            </a:endParaRPr>
          </a:p>
          <a:p>
            <a:pPr marL="12700" lvl="0" indent="-12700" algn="ctr" rtl="0">
              <a:lnSpc>
                <a:spcPct val="107000"/>
              </a:lnSpc>
              <a:spcBef>
                <a:spcPts val="800"/>
              </a:spcBef>
              <a:spcAft>
                <a:spcPts val="0"/>
              </a:spcAft>
              <a:buNone/>
            </a:pPr>
            <a:r>
              <a:rPr lang="en" sz="4300">
                <a:solidFill>
                  <a:srgbClr val="262626"/>
                </a:solidFill>
              </a:rPr>
              <a:t>•</a:t>
            </a:r>
            <a:r>
              <a:rPr lang="en" sz="4300">
                <a:solidFill>
                  <a:srgbClr val="0D0D0D"/>
                </a:solidFill>
              </a:rPr>
              <a:t>OTT</a:t>
            </a:r>
            <a:endParaRPr sz="4300">
              <a:solidFill>
                <a:srgbClr val="0D0D0D"/>
              </a:solidFill>
            </a:endParaRPr>
          </a:p>
          <a:p>
            <a:pPr marL="12700" lvl="0" indent="-12700" algn="ctr" rtl="0">
              <a:lnSpc>
                <a:spcPct val="107000"/>
              </a:lnSpc>
              <a:spcBef>
                <a:spcPts val="800"/>
              </a:spcBef>
              <a:spcAft>
                <a:spcPts val="800"/>
              </a:spcAft>
              <a:buNone/>
            </a:pPr>
            <a:r>
              <a:rPr lang="en" sz="4300">
                <a:solidFill>
                  <a:srgbClr val="262626"/>
                </a:solidFill>
              </a:rPr>
              <a:t>•</a:t>
            </a:r>
            <a:r>
              <a:rPr lang="en" sz="4300">
                <a:solidFill>
                  <a:srgbClr val="0D0D0D"/>
                </a:solidFill>
              </a:rPr>
              <a:t>FINES</a:t>
            </a:r>
            <a:endParaRPr sz="4400">
              <a:solidFill>
                <a:srgbClr val="26262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p:nvPr/>
        </p:nvSpPr>
        <p:spPr>
          <a:xfrm>
            <a:off x="440400" y="504900"/>
            <a:ext cx="8263200" cy="4133700"/>
          </a:xfrm>
          <a:prstGeom prst="rect">
            <a:avLst/>
          </a:prstGeom>
          <a:noFill/>
          <a:ln>
            <a:noFill/>
          </a:ln>
        </p:spPr>
        <p:txBody>
          <a:bodyPr spcFirstLastPara="1" wrap="square" lIns="91425" tIns="91425" rIns="91425" bIns="91425" anchor="t" anchorCtr="0">
            <a:spAutoFit/>
          </a:bodyPr>
          <a:lstStyle/>
          <a:p>
            <a:pPr marL="0" lvl="0" indent="0" algn="ctr" rtl="0">
              <a:lnSpc>
                <a:spcPct val="107000"/>
              </a:lnSpc>
              <a:spcBef>
                <a:spcPts val="0"/>
              </a:spcBef>
              <a:spcAft>
                <a:spcPts val="0"/>
              </a:spcAft>
              <a:buNone/>
            </a:pPr>
            <a:r>
              <a:rPr lang="en" sz="4100" b="1">
                <a:solidFill>
                  <a:srgbClr val="0D0D0D"/>
                </a:solidFill>
              </a:rPr>
              <a:t>ARTIFICIAL INTELLIGENCE</a:t>
            </a:r>
            <a:endParaRPr sz="4100" b="1">
              <a:solidFill>
                <a:srgbClr val="0D0D0D"/>
              </a:solidFill>
            </a:endParaRPr>
          </a:p>
          <a:p>
            <a:pPr marL="0" lvl="0" indent="0" algn="ctr" rtl="0">
              <a:lnSpc>
                <a:spcPct val="107000"/>
              </a:lnSpc>
              <a:spcBef>
                <a:spcPts val="800"/>
              </a:spcBef>
              <a:spcAft>
                <a:spcPts val="0"/>
              </a:spcAft>
              <a:buNone/>
            </a:pPr>
            <a:r>
              <a:rPr lang="en" sz="3700">
                <a:solidFill>
                  <a:srgbClr val="464646"/>
                </a:solidFill>
              </a:rPr>
              <a:t>Nothing is certain except death and taxes - This famous quote about taxes originated with Benjamin Franklin in 1789. </a:t>
            </a:r>
            <a:endParaRPr sz="3700">
              <a:solidFill>
                <a:srgbClr val="464646"/>
              </a:solidFill>
            </a:endParaRPr>
          </a:p>
          <a:p>
            <a:pPr marL="12700" lvl="0" indent="0" algn="ctr" rtl="0">
              <a:lnSpc>
                <a:spcPct val="107000"/>
              </a:lnSpc>
              <a:spcBef>
                <a:spcPts val="800"/>
              </a:spcBef>
              <a:spcAft>
                <a:spcPts val="800"/>
              </a:spcAft>
              <a:buNone/>
            </a:pPr>
            <a:r>
              <a:rPr lang="en" sz="4100">
                <a:solidFill>
                  <a:srgbClr val="262626"/>
                </a:solidFill>
              </a:rPr>
              <a:t>•</a:t>
            </a:r>
            <a:r>
              <a:rPr lang="en" sz="4100" b="1" i="1">
                <a:solidFill>
                  <a:srgbClr val="0D0D0D"/>
                </a:solidFill>
              </a:rPr>
              <a:t>CASE ON AI</a:t>
            </a:r>
            <a:endParaRPr sz="4100" b="1" i="1">
              <a:solidFill>
                <a:srgbClr val="0D0D0D"/>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4"/>
          <p:cNvSpPr txBox="1"/>
          <p:nvPr/>
        </p:nvSpPr>
        <p:spPr>
          <a:xfrm>
            <a:off x="307200" y="890850"/>
            <a:ext cx="8529600" cy="3361800"/>
          </a:xfrm>
          <a:prstGeom prst="rect">
            <a:avLst/>
          </a:prstGeom>
          <a:noFill/>
          <a:ln>
            <a:noFill/>
          </a:ln>
        </p:spPr>
        <p:txBody>
          <a:bodyPr spcFirstLastPara="1" wrap="square" lIns="91425" tIns="91425" rIns="91425" bIns="91425" anchor="t" anchorCtr="0">
            <a:spAutoFit/>
          </a:bodyPr>
          <a:lstStyle/>
          <a:p>
            <a:pPr marL="0" lvl="0" indent="0" algn="ctr" rtl="0">
              <a:lnSpc>
                <a:spcPct val="110000"/>
              </a:lnSpc>
              <a:spcBef>
                <a:spcPts val="0"/>
              </a:spcBef>
              <a:spcAft>
                <a:spcPts val="0"/>
              </a:spcAft>
              <a:buNone/>
            </a:pPr>
            <a:r>
              <a:rPr lang="en" sz="4800" b="1" i="1">
                <a:solidFill>
                  <a:srgbClr val="0D0D0D"/>
                </a:solidFill>
              </a:rPr>
              <a:t>Aristotle: "at his best. man  is the noblest of all animals; separated from law and justice he is the worst"</a:t>
            </a:r>
            <a:endParaRPr sz="4800" b="1" i="1">
              <a:solidFill>
                <a:srgbClr val="0D0D0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Buffer</a:t>
            </a:r>
            <a:endParaRPr/>
          </a:p>
          <a:p>
            <a:pPr marL="0" lvl="0" indent="0" algn="l" rtl="0">
              <a:spcBef>
                <a:spcPts val="0"/>
              </a:spcBef>
              <a:spcAft>
                <a:spcPts val="0"/>
              </a:spcAft>
              <a:buNone/>
            </a:pPr>
            <a:endParaRPr/>
          </a:p>
        </p:txBody>
      </p:sp>
      <p:sp>
        <p:nvSpPr>
          <p:cNvPr id="196" name="Google Shape;19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7" name="Google Shape;197;p33"/>
          <p:cNvPicPr preferRelativeResize="0"/>
          <p:nvPr/>
        </p:nvPicPr>
        <p:blipFill>
          <a:blip r:embed="rId3">
            <a:alphaModFix/>
          </a:blip>
          <a:stretch>
            <a:fillRect/>
          </a:stretch>
        </p:blipFill>
        <p:spPr>
          <a:xfrm>
            <a:off x="0" y="0"/>
            <a:ext cx="9144003" cy="5143501"/>
          </a:xfrm>
          <a:prstGeom prst="rect">
            <a:avLst/>
          </a:prstGeom>
          <a:noFill/>
          <a:ln>
            <a:noFill/>
          </a:ln>
        </p:spPr>
      </p:pic>
    </p:spTree>
    <p:extLst>
      <p:ext uri="{BB962C8B-B14F-4D97-AF65-F5344CB8AC3E}">
        <p14:creationId xmlns:p14="http://schemas.microsoft.com/office/powerpoint/2010/main" val="3170818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143000" y="1823220"/>
            <a:ext cx="6858000" cy="1015663"/>
          </a:xfrm>
          <a:prstGeom prst="rect">
            <a:avLst/>
          </a:prstGeom>
          <a:noFill/>
        </p:spPr>
        <p:txBody>
          <a:bodyPr wrap="square" rtlCol="0">
            <a:spAutoFit/>
          </a:bodyPr>
          <a:lstStyle/>
          <a:p>
            <a:pPr algn="ctr"/>
            <a:r>
              <a:rPr lang="en-US" sz="3000" dirty="0">
                <a:solidFill>
                  <a:srgbClr val="FFFF00"/>
                </a:solidFill>
                <a:latin typeface="Candara" panose="020E0502030303020204" pitchFamily="34" charset="0"/>
                <a:ea typeface="Myriad Pro" charset="0"/>
                <a:cs typeface="Myriad Pro" charset="0"/>
              </a:rPr>
              <a:t>Innovative Biomedical Technologies to Impact Healthcare</a:t>
            </a:r>
          </a:p>
        </p:txBody>
      </p:sp>
    </p:spTree>
    <p:extLst>
      <p:ext uri="{BB962C8B-B14F-4D97-AF65-F5344CB8AC3E}">
        <p14:creationId xmlns:p14="http://schemas.microsoft.com/office/powerpoint/2010/main" val="546784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athan-Picture-Ti-CoatedWatch.JPG">
            <a:extLst>
              <a:ext uri="{FF2B5EF4-FFF2-40B4-BE49-F238E27FC236}">
                <a16:creationId xmlns:a16="http://schemas.microsoft.com/office/drawing/2014/main" id="{26624146-758E-1B75-7543-589BF2873527}"/>
              </a:ext>
            </a:extLst>
          </p:cNvPr>
          <p:cNvPicPr>
            <a:picLocks noChangeAspect="1"/>
          </p:cNvPicPr>
          <p:nvPr/>
        </p:nvPicPr>
        <p:blipFill>
          <a:blip r:embed="rId2"/>
          <a:srcRect l="5263"/>
          <a:stretch>
            <a:fillRect/>
          </a:stretch>
        </p:blipFill>
        <p:spPr>
          <a:xfrm rot="5400000">
            <a:off x="619125" y="638175"/>
            <a:ext cx="5029200" cy="3981450"/>
          </a:xfrm>
          <a:prstGeom prst="rect">
            <a:avLst/>
          </a:prstGeom>
          <a:ln>
            <a:noFill/>
          </a:ln>
          <a:effectLst>
            <a:softEdge rad="112500"/>
          </a:effectLst>
        </p:spPr>
      </p:pic>
      <p:sp>
        <p:nvSpPr>
          <p:cNvPr id="7" name="TextBox 6">
            <a:extLst>
              <a:ext uri="{FF2B5EF4-FFF2-40B4-BE49-F238E27FC236}">
                <a16:creationId xmlns:a16="http://schemas.microsoft.com/office/drawing/2014/main" id="{E39090C5-B60C-B575-8019-161EC1744009}"/>
              </a:ext>
            </a:extLst>
          </p:cNvPr>
          <p:cNvSpPr txBox="1"/>
          <p:nvPr/>
        </p:nvSpPr>
        <p:spPr>
          <a:xfrm>
            <a:off x="6686551" y="480060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grpSp>
        <p:nvGrpSpPr>
          <p:cNvPr id="8" name="Group 7">
            <a:extLst>
              <a:ext uri="{FF2B5EF4-FFF2-40B4-BE49-F238E27FC236}">
                <a16:creationId xmlns:a16="http://schemas.microsoft.com/office/drawing/2014/main" id="{2E41449C-1002-C9AB-5818-7DC494FB0F86}"/>
              </a:ext>
            </a:extLst>
          </p:cNvPr>
          <p:cNvGrpSpPr/>
          <p:nvPr/>
        </p:nvGrpSpPr>
        <p:grpSpPr>
          <a:xfrm>
            <a:off x="4343400" y="1257301"/>
            <a:ext cx="3657600" cy="2095987"/>
            <a:chOff x="4267200" y="1676401"/>
            <a:chExt cx="4876800" cy="2794649"/>
          </a:xfrm>
        </p:grpSpPr>
        <p:sp>
          <p:nvSpPr>
            <p:cNvPr id="9" name="Off-page Connector 8">
              <a:extLst>
                <a:ext uri="{FF2B5EF4-FFF2-40B4-BE49-F238E27FC236}">
                  <a16:creationId xmlns:a16="http://schemas.microsoft.com/office/drawing/2014/main" id="{2FA0CD98-D6DA-5C3F-CB14-E635AE1C8D70}"/>
                </a:ext>
              </a:extLst>
            </p:cNvPr>
            <p:cNvSpPr/>
            <p:nvPr/>
          </p:nvSpPr>
          <p:spPr>
            <a:xfrm rot="5400000">
              <a:off x="5308275" y="635326"/>
              <a:ext cx="2794649" cy="4876800"/>
            </a:xfrm>
            <a:prstGeom prst="flowChartOffpageConnector">
              <a:avLst/>
            </a:prstGeom>
            <a:solidFill>
              <a:schemeClr val="bg1">
                <a:lumMod val="85000"/>
                <a:alpha val="29819"/>
              </a:scheme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0" name="Picture 9" descr="Picture of Nickel Contact Dermatitis from Necklace">
              <a:extLst>
                <a:ext uri="{FF2B5EF4-FFF2-40B4-BE49-F238E27FC236}">
                  <a16:creationId xmlns:a16="http://schemas.microsoft.com/office/drawing/2014/main" id="{3D93240B-02A8-2B63-A83E-733E2B159A8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51846" r="2000"/>
            <a:stretch/>
          </p:blipFill>
          <p:spPr bwMode="auto">
            <a:xfrm rot="5400000">
              <a:off x="5782185" y="1109234"/>
              <a:ext cx="2718448" cy="4005181"/>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584E3FD-D17C-49B0-0645-520E506FE9D7}"/>
              </a:ext>
            </a:extLst>
          </p:cNvPr>
          <p:cNvSpPr txBox="1"/>
          <p:nvPr/>
        </p:nvSpPr>
        <p:spPr>
          <a:xfrm>
            <a:off x="5192126" y="228600"/>
            <a:ext cx="2621230" cy="461665"/>
          </a:xfrm>
          <a:prstGeom prst="rect">
            <a:avLst/>
          </a:prstGeom>
          <a:noFill/>
        </p:spPr>
        <p:txBody>
          <a:bodyPr wrap="none" rtlCol="0">
            <a:spAutoFit/>
          </a:bodyPr>
          <a:lstStyle/>
          <a:p>
            <a:r>
              <a:rPr lang="en-US" sz="2400" dirty="0">
                <a:latin typeface="Candara" panose="020E0502030303020204" pitchFamily="34" charset="0"/>
                <a:ea typeface="Myriad Pro" charset="0"/>
                <a:cs typeface="Myriad Pro" charset="0"/>
              </a:rPr>
              <a:t>Contact Dermatitis</a:t>
            </a:r>
          </a:p>
        </p:txBody>
      </p:sp>
    </p:spTree>
    <p:extLst>
      <p:ext uri="{BB962C8B-B14F-4D97-AF65-F5344CB8AC3E}">
        <p14:creationId xmlns:p14="http://schemas.microsoft.com/office/powerpoint/2010/main" val="3668283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E0AC46-C9CF-A3E3-4A59-759A3787D469}"/>
              </a:ext>
            </a:extLst>
          </p:cNvPr>
          <p:cNvGrpSpPr/>
          <p:nvPr/>
        </p:nvGrpSpPr>
        <p:grpSpPr>
          <a:xfrm>
            <a:off x="2847975" y="628650"/>
            <a:ext cx="3228975" cy="4171950"/>
            <a:chOff x="2273300" y="914400"/>
            <a:chExt cx="4305300" cy="5562600"/>
          </a:xfrm>
        </p:grpSpPr>
        <p:pic>
          <p:nvPicPr>
            <p:cNvPr id="3" name="Picture 2">
              <a:extLst>
                <a:ext uri="{FF2B5EF4-FFF2-40B4-BE49-F238E27FC236}">
                  <a16:creationId xmlns:a16="http://schemas.microsoft.com/office/drawing/2014/main" id="{F1B19D64-68DB-DE87-C948-952A97E5A41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273300" y="952500"/>
              <a:ext cx="2070100" cy="1333500"/>
            </a:xfrm>
            <a:prstGeom prst="rect">
              <a:avLst/>
            </a:prstGeom>
          </p:spPr>
        </p:pic>
        <p:pic>
          <p:nvPicPr>
            <p:cNvPr id="4" name="Picture 3">
              <a:extLst>
                <a:ext uri="{FF2B5EF4-FFF2-40B4-BE49-F238E27FC236}">
                  <a16:creationId xmlns:a16="http://schemas.microsoft.com/office/drawing/2014/main" id="{C250FF8D-BBB5-98AC-D078-8825ABA7EBC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273300" y="2324100"/>
              <a:ext cx="2057400" cy="1333500"/>
            </a:xfrm>
            <a:prstGeom prst="rect">
              <a:avLst/>
            </a:prstGeom>
          </p:spPr>
        </p:pic>
        <p:pic>
          <p:nvPicPr>
            <p:cNvPr id="5" name="Picture 4">
              <a:extLst>
                <a:ext uri="{FF2B5EF4-FFF2-40B4-BE49-F238E27FC236}">
                  <a16:creationId xmlns:a16="http://schemas.microsoft.com/office/drawing/2014/main" id="{D7AB85F9-CF29-4F42-D95C-0384AE1F556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2273300" y="5143500"/>
              <a:ext cx="2070100" cy="1333500"/>
            </a:xfrm>
            <a:prstGeom prst="rect">
              <a:avLst/>
            </a:prstGeom>
          </p:spPr>
        </p:pic>
        <p:pic>
          <p:nvPicPr>
            <p:cNvPr id="6" name="Picture 5">
              <a:extLst>
                <a:ext uri="{FF2B5EF4-FFF2-40B4-BE49-F238E27FC236}">
                  <a16:creationId xmlns:a16="http://schemas.microsoft.com/office/drawing/2014/main" id="{F57601B0-DFD0-8673-75F9-514AB31777A3}"/>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2273300" y="3710468"/>
              <a:ext cx="2057400" cy="1333500"/>
            </a:xfrm>
            <a:prstGeom prst="rect">
              <a:avLst/>
            </a:prstGeom>
          </p:spPr>
        </p:pic>
        <p:pic>
          <p:nvPicPr>
            <p:cNvPr id="7" name="Picture 6">
              <a:extLst>
                <a:ext uri="{FF2B5EF4-FFF2-40B4-BE49-F238E27FC236}">
                  <a16:creationId xmlns:a16="http://schemas.microsoft.com/office/drawing/2014/main" id="{99906D56-3DDF-8E44-FB71-F48CD904C95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495800" y="5130800"/>
              <a:ext cx="2082800" cy="1346200"/>
            </a:xfrm>
            <a:prstGeom prst="rect">
              <a:avLst/>
            </a:prstGeom>
          </p:spPr>
        </p:pic>
        <p:pic>
          <p:nvPicPr>
            <p:cNvPr id="8" name="Picture 7">
              <a:extLst>
                <a:ext uri="{FF2B5EF4-FFF2-40B4-BE49-F238E27FC236}">
                  <a16:creationId xmlns:a16="http://schemas.microsoft.com/office/drawing/2014/main" id="{AD7A489A-4EEA-C147-B554-D0D16CE4576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4495800" y="3695700"/>
              <a:ext cx="2082800" cy="1333500"/>
            </a:xfrm>
            <a:prstGeom prst="rect">
              <a:avLst/>
            </a:prstGeom>
          </p:spPr>
        </p:pic>
        <p:pic>
          <p:nvPicPr>
            <p:cNvPr id="9" name="Picture 8">
              <a:extLst>
                <a:ext uri="{FF2B5EF4-FFF2-40B4-BE49-F238E27FC236}">
                  <a16:creationId xmlns:a16="http://schemas.microsoft.com/office/drawing/2014/main" id="{AD7AC607-2FEA-1FF9-6537-87A08255F63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20000"/>
                      </a14:imgEffect>
                    </a14:imgLayer>
                  </a14:imgProps>
                </a:ext>
              </a:extLst>
            </a:blip>
            <a:stretch>
              <a:fillRect/>
            </a:stretch>
          </p:blipFill>
          <p:spPr>
            <a:xfrm>
              <a:off x="4495800" y="2286000"/>
              <a:ext cx="2057400" cy="1333500"/>
            </a:xfrm>
            <a:prstGeom prst="rect">
              <a:avLst/>
            </a:prstGeom>
          </p:spPr>
        </p:pic>
        <p:pic>
          <p:nvPicPr>
            <p:cNvPr id="10" name="Picture 9">
              <a:extLst>
                <a:ext uri="{FF2B5EF4-FFF2-40B4-BE49-F238E27FC236}">
                  <a16:creationId xmlns:a16="http://schemas.microsoft.com/office/drawing/2014/main" id="{7FACD410-6D4C-C88A-E34C-F28A43BCDA6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20000"/>
                      </a14:imgEffect>
                    </a14:imgLayer>
                  </a14:imgProps>
                </a:ext>
              </a:extLst>
            </a:blip>
            <a:stretch>
              <a:fillRect/>
            </a:stretch>
          </p:blipFill>
          <p:spPr>
            <a:xfrm>
              <a:off x="4495800" y="914400"/>
              <a:ext cx="2057400" cy="1358900"/>
            </a:xfrm>
            <a:prstGeom prst="rect">
              <a:avLst/>
            </a:prstGeom>
          </p:spPr>
        </p:pic>
      </p:grpSp>
      <p:sp>
        <p:nvSpPr>
          <p:cNvPr id="11" name="TextBox 10">
            <a:extLst>
              <a:ext uri="{FF2B5EF4-FFF2-40B4-BE49-F238E27FC236}">
                <a16:creationId xmlns:a16="http://schemas.microsoft.com/office/drawing/2014/main" id="{235505D4-FAB5-7B6E-5E99-7A67D8879CB6}"/>
              </a:ext>
            </a:extLst>
          </p:cNvPr>
          <p:cNvSpPr txBox="1"/>
          <p:nvPr/>
        </p:nvSpPr>
        <p:spPr>
          <a:xfrm>
            <a:off x="1600200" y="957218"/>
            <a:ext cx="1657350" cy="323165"/>
          </a:xfrm>
          <a:prstGeom prst="rect">
            <a:avLst/>
          </a:prstGeom>
          <a:noFill/>
        </p:spPr>
        <p:txBody>
          <a:bodyPr wrap="square" rtlCol="0">
            <a:spAutoFit/>
          </a:bodyPr>
          <a:lstStyle/>
          <a:p>
            <a:pPr lvl="1"/>
            <a:r>
              <a:rPr lang="en-US" sz="1500" dirty="0">
                <a:latin typeface="Candara" panose="020E0502030303020204" pitchFamily="34" charset="0"/>
              </a:rPr>
              <a:t>Day 1</a:t>
            </a:r>
          </a:p>
        </p:txBody>
      </p:sp>
      <p:sp>
        <p:nvSpPr>
          <p:cNvPr id="12" name="TextBox 11">
            <a:extLst>
              <a:ext uri="{FF2B5EF4-FFF2-40B4-BE49-F238E27FC236}">
                <a16:creationId xmlns:a16="http://schemas.microsoft.com/office/drawing/2014/main" id="{A2B68515-58A7-5297-28DC-CD1C823AD422}"/>
              </a:ext>
            </a:extLst>
          </p:cNvPr>
          <p:cNvSpPr txBox="1"/>
          <p:nvPr/>
        </p:nvSpPr>
        <p:spPr>
          <a:xfrm>
            <a:off x="1600200" y="2000250"/>
            <a:ext cx="1657350" cy="323165"/>
          </a:xfrm>
          <a:prstGeom prst="rect">
            <a:avLst/>
          </a:prstGeom>
          <a:noFill/>
        </p:spPr>
        <p:txBody>
          <a:bodyPr wrap="square" rtlCol="0">
            <a:spAutoFit/>
          </a:bodyPr>
          <a:lstStyle/>
          <a:p>
            <a:pPr lvl="1"/>
            <a:r>
              <a:rPr lang="en-US" sz="1500" dirty="0">
                <a:latin typeface="Candara" panose="020E0502030303020204" pitchFamily="34" charset="0"/>
              </a:rPr>
              <a:t>Day 2</a:t>
            </a:r>
          </a:p>
        </p:txBody>
      </p:sp>
      <p:sp>
        <p:nvSpPr>
          <p:cNvPr id="13" name="TextBox 12">
            <a:extLst>
              <a:ext uri="{FF2B5EF4-FFF2-40B4-BE49-F238E27FC236}">
                <a16:creationId xmlns:a16="http://schemas.microsoft.com/office/drawing/2014/main" id="{D5960517-C67A-5FA6-4000-AECECEF995E1}"/>
              </a:ext>
            </a:extLst>
          </p:cNvPr>
          <p:cNvSpPr txBox="1"/>
          <p:nvPr/>
        </p:nvSpPr>
        <p:spPr>
          <a:xfrm>
            <a:off x="1600200" y="4114800"/>
            <a:ext cx="1657350" cy="323165"/>
          </a:xfrm>
          <a:prstGeom prst="rect">
            <a:avLst/>
          </a:prstGeom>
          <a:noFill/>
        </p:spPr>
        <p:txBody>
          <a:bodyPr wrap="square" rtlCol="0">
            <a:spAutoFit/>
          </a:bodyPr>
          <a:lstStyle/>
          <a:p>
            <a:pPr lvl="1"/>
            <a:r>
              <a:rPr lang="en-US" sz="1500" dirty="0">
                <a:latin typeface="Candara" panose="020E0502030303020204" pitchFamily="34" charset="0"/>
              </a:rPr>
              <a:t>Day 5</a:t>
            </a:r>
          </a:p>
        </p:txBody>
      </p:sp>
      <p:sp>
        <p:nvSpPr>
          <p:cNvPr id="14" name="TextBox 13">
            <a:extLst>
              <a:ext uri="{FF2B5EF4-FFF2-40B4-BE49-F238E27FC236}">
                <a16:creationId xmlns:a16="http://schemas.microsoft.com/office/drawing/2014/main" id="{6A532FFA-7AFA-8BC2-E343-84BEABCFE46B}"/>
              </a:ext>
            </a:extLst>
          </p:cNvPr>
          <p:cNvSpPr txBox="1"/>
          <p:nvPr/>
        </p:nvSpPr>
        <p:spPr>
          <a:xfrm>
            <a:off x="1600200" y="3071768"/>
            <a:ext cx="1657350" cy="323165"/>
          </a:xfrm>
          <a:prstGeom prst="rect">
            <a:avLst/>
          </a:prstGeom>
          <a:noFill/>
        </p:spPr>
        <p:txBody>
          <a:bodyPr wrap="square" rtlCol="0">
            <a:spAutoFit/>
          </a:bodyPr>
          <a:lstStyle/>
          <a:p>
            <a:pPr lvl="1"/>
            <a:r>
              <a:rPr lang="en-US" sz="1500" dirty="0">
                <a:latin typeface="Candara" panose="020E0502030303020204" pitchFamily="34" charset="0"/>
              </a:rPr>
              <a:t>Day 4</a:t>
            </a:r>
          </a:p>
        </p:txBody>
      </p:sp>
      <p:sp>
        <p:nvSpPr>
          <p:cNvPr id="15" name="TextBox 14">
            <a:extLst>
              <a:ext uri="{FF2B5EF4-FFF2-40B4-BE49-F238E27FC236}">
                <a16:creationId xmlns:a16="http://schemas.microsoft.com/office/drawing/2014/main" id="{61E87568-E31B-59E1-2975-3FECE7CB9AAB}"/>
              </a:ext>
            </a:extLst>
          </p:cNvPr>
          <p:cNvSpPr txBox="1"/>
          <p:nvPr/>
        </p:nvSpPr>
        <p:spPr>
          <a:xfrm>
            <a:off x="2457448" y="349932"/>
            <a:ext cx="1828802" cy="323165"/>
          </a:xfrm>
          <a:prstGeom prst="rect">
            <a:avLst/>
          </a:prstGeom>
          <a:noFill/>
        </p:spPr>
        <p:txBody>
          <a:bodyPr wrap="square" rtlCol="0">
            <a:spAutoFit/>
          </a:bodyPr>
          <a:lstStyle/>
          <a:p>
            <a:pPr lvl="1"/>
            <a:r>
              <a:rPr lang="en-US" sz="1500" dirty="0">
                <a:latin typeface="Candara" panose="020E0502030303020204" pitchFamily="34" charset="0"/>
              </a:rPr>
              <a:t>Without Cream</a:t>
            </a:r>
          </a:p>
        </p:txBody>
      </p:sp>
      <p:sp>
        <p:nvSpPr>
          <p:cNvPr id="16" name="TextBox 15">
            <a:extLst>
              <a:ext uri="{FF2B5EF4-FFF2-40B4-BE49-F238E27FC236}">
                <a16:creationId xmlns:a16="http://schemas.microsoft.com/office/drawing/2014/main" id="{CCCEBF9D-EFD0-3666-C5B5-1BC0D9ED982E}"/>
              </a:ext>
            </a:extLst>
          </p:cNvPr>
          <p:cNvSpPr txBox="1"/>
          <p:nvPr/>
        </p:nvSpPr>
        <p:spPr>
          <a:xfrm>
            <a:off x="4229100" y="337317"/>
            <a:ext cx="1828802" cy="323165"/>
          </a:xfrm>
          <a:prstGeom prst="rect">
            <a:avLst/>
          </a:prstGeom>
          <a:noFill/>
        </p:spPr>
        <p:txBody>
          <a:bodyPr wrap="square" rtlCol="0">
            <a:spAutoFit/>
          </a:bodyPr>
          <a:lstStyle/>
          <a:p>
            <a:pPr lvl="1"/>
            <a:r>
              <a:rPr lang="en-US" sz="1500" b="1" dirty="0">
                <a:latin typeface="Candara" panose="020E0502030303020204" pitchFamily="34" charset="0"/>
              </a:rPr>
              <a:t>With Cream</a:t>
            </a:r>
          </a:p>
        </p:txBody>
      </p:sp>
      <p:sp>
        <p:nvSpPr>
          <p:cNvPr id="17" name="TextBox 16">
            <a:extLst>
              <a:ext uri="{FF2B5EF4-FFF2-40B4-BE49-F238E27FC236}">
                <a16:creationId xmlns:a16="http://schemas.microsoft.com/office/drawing/2014/main" id="{D559559E-8C80-341B-4802-558899274E63}"/>
              </a:ext>
            </a:extLst>
          </p:cNvPr>
          <p:cNvSpPr txBox="1"/>
          <p:nvPr/>
        </p:nvSpPr>
        <p:spPr>
          <a:xfrm>
            <a:off x="5143501" y="4857750"/>
            <a:ext cx="2813591"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 / Nature Nanotechnology (2011)</a:t>
            </a:r>
          </a:p>
        </p:txBody>
      </p:sp>
    </p:spTree>
    <p:extLst>
      <p:ext uri="{BB962C8B-B14F-4D97-AF65-F5344CB8AC3E}">
        <p14:creationId xmlns:p14="http://schemas.microsoft.com/office/powerpoint/2010/main" val="405402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DBB152-528D-9D89-A19D-94E2F3BFAC6F}"/>
              </a:ext>
            </a:extLst>
          </p:cNvPr>
          <p:cNvSpPr txBox="1"/>
          <p:nvPr/>
        </p:nvSpPr>
        <p:spPr>
          <a:xfrm>
            <a:off x="1600200" y="957218"/>
            <a:ext cx="1657350" cy="323165"/>
          </a:xfrm>
          <a:prstGeom prst="rect">
            <a:avLst/>
          </a:prstGeom>
          <a:noFill/>
        </p:spPr>
        <p:txBody>
          <a:bodyPr wrap="square" rtlCol="0">
            <a:spAutoFit/>
          </a:bodyPr>
          <a:lstStyle/>
          <a:p>
            <a:pPr lvl="1"/>
            <a:r>
              <a:rPr lang="en-US" sz="1500" dirty="0">
                <a:latin typeface="Candara" panose="020E0502030303020204" pitchFamily="34" charset="0"/>
              </a:rPr>
              <a:t>Week 0</a:t>
            </a:r>
          </a:p>
        </p:txBody>
      </p:sp>
      <p:pic>
        <p:nvPicPr>
          <p:cNvPr id="3" name="Picture 2" descr="Screen Shot 2016-03-12 at 10.19.09.png">
            <a:extLst>
              <a:ext uri="{FF2B5EF4-FFF2-40B4-BE49-F238E27FC236}">
                <a16:creationId xmlns:a16="http://schemas.microsoft.com/office/drawing/2014/main" id="{1F427799-40B3-7EDF-1D05-32B96B866354}"/>
              </a:ext>
            </a:extLst>
          </p:cNvPr>
          <p:cNvPicPr>
            <a:picLocks noChangeAspect="1"/>
          </p:cNvPicPr>
          <p:nvPr/>
        </p:nvPicPr>
        <p:blipFill rotWithShape="1">
          <a:blip r:embed="rId2">
            <a:extLst>
              <a:ext uri="{28A0092B-C50C-407E-A947-70E740481C1C}">
                <a14:useLocalDpi xmlns:a14="http://schemas.microsoft.com/office/drawing/2010/main" val="0"/>
              </a:ext>
            </a:extLst>
          </a:blip>
          <a:srcRect l="48072" t="7634" r="25948" b="6875"/>
          <a:stretch/>
        </p:blipFill>
        <p:spPr>
          <a:xfrm>
            <a:off x="3086100" y="228600"/>
            <a:ext cx="2228850" cy="4583861"/>
          </a:xfrm>
          <a:prstGeom prst="rect">
            <a:avLst/>
          </a:prstGeom>
          <a:effectLst>
            <a:softEdge rad="101600"/>
          </a:effectLst>
        </p:spPr>
      </p:pic>
      <p:sp>
        <p:nvSpPr>
          <p:cNvPr id="4" name="TextBox 3">
            <a:extLst>
              <a:ext uri="{FF2B5EF4-FFF2-40B4-BE49-F238E27FC236}">
                <a16:creationId xmlns:a16="http://schemas.microsoft.com/office/drawing/2014/main" id="{4250A039-762A-1935-4462-CEC0A96CDC2B}"/>
              </a:ext>
            </a:extLst>
          </p:cNvPr>
          <p:cNvSpPr txBox="1"/>
          <p:nvPr/>
        </p:nvSpPr>
        <p:spPr>
          <a:xfrm>
            <a:off x="1600200" y="2514600"/>
            <a:ext cx="1657350" cy="323165"/>
          </a:xfrm>
          <a:prstGeom prst="rect">
            <a:avLst/>
          </a:prstGeom>
          <a:noFill/>
        </p:spPr>
        <p:txBody>
          <a:bodyPr wrap="square" rtlCol="0">
            <a:spAutoFit/>
          </a:bodyPr>
          <a:lstStyle/>
          <a:p>
            <a:pPr lvl="1"/>
            <a:r>
              <a:rPr lang="en-US" sz="1500" dirty="0">
                <a:latin typeface="Candara" panose="020E0502030303020204" pitchFamily="34" charset="0"/>
              </a:rPr>
              <a:t>Week 2</a:t>
            </a:r>
          </a:p>
        </p:txBody>
      </p:sp>
      <p:sp>
        <p:nvSpPr>
          <p:cNvPr id="5" name="TextBox 4">
            <a:extLst>
              <a:ext uri="{FF2B5EF4-FFF2-40B4-BE49-F238E27FC236}">
                <a16:creationId xmlns:a16="http://schemas.microsoft.com/office/drawing/2014/main" id="{1FE8E56A-7C4D-F3B8-6D94-DE7F75EE9136}"/>
              </a:ext>
            </a:extLst>
          </p:cNvPr>
          <p:cNvSpPr txBox="1"/>
          <p:nvPr/>
        </p:nvSpPr>
        <p:spPr>
          <a:xfrm>
            <a:off x="1600200" y="4229100"/>
            <a:ext cx="1657350" cy="323165"/>
          </a:xfrm>
          <a:prstGeom prst="rect">
            <a:avLst/>
          </a:prstGeom>
          <a:noFill/>
        </p:spPr>
        <p:txBody>
          <a:bodyPr wrap="square" rtlCol="0">
            <a:spAutoFit/>
          </a:bodyPr>
          <a:lstStyle/>
          <a:p>
            <a:pPr lvl="1"/>
            <a:r>
              <a:rPr lang="en-US" sz="1500" dirty="0">
                <a:latin typeface="Candara" panose="020E0502030303020204" pitchFamily="34" charset="0"/>
              </a:rPr>
              <a:t>Week 32</a:t>
            </a:r>
          </a:p>
        </p:txBody>
      </p:sp>
      <p:sp>
        <p:nvSpPr>
          <p:cNvPr id="6" name="TextBox 5">
            <a:extLst>
              <a:ext uri="{FF2B5EF4-FFF2-40B4-BE49-F238E27FC236}">
                <a16:creationId xmlns:a16="http://schemas.microsoft.com/office/drawing/2014/main" id="{064C6E16-89C6-EF7A-DCB3-97D036750891}"/>
              </a:ext>
            </a:extLst>
          </p:cNvPr>
          <p:cNvSpPr txBox="1"/>
          <p:nvPr/>
        </p:nvSpPr>
        <p:spPr>
          <a:xfrm>
            <a:off x="6686551" y="480060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spTree>
    <p:extLst>
      <p:ext uri="{BB962C8B-B14F-4D97-AF65-F5344CB8AC3E}">
        <p14:creationId xmlns:p14="http://schemas.microsoft.com/office/powerpoint/2010/main" val="2585446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kintifique-6.jpg">
            <a:extLst>
              <a:ext uri="{FF2B5EF4-FFF2-40B4-BE49-F238E27FC236}">
                <a16:creationId xmlns:a16="http://schemas.microsoft.com/office/drawing/2014/main" id="{8323C460-9D89-500E-4931-3D1DC6A9AAF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228850" y="745183"/>
            <a:ext cx="4839673" cy="3086100"/>
          </a:xfrm>
          <a:prstGeom prst="rect">
            <a:avLst/>
          </a:prstGeom>
        </p:spPr>
      </p:pic>
      <p:sp>
        <p:nvSpPr>
          <p:cNvPr id="3" name="TextBox 2">
            <a:extLst>
              <a:ext uri="{FF2B5EF4-FFF2-40B4-BE49-F238E27FC236}">
                <a16:creationId xmlns:a16="http://schemas.microsoft.com/office/drawing/2014/main" id="{6BD40B52-988F-A988-CBD7-CF1CDA7F48E7}"/>
              </a:ext>
            </a:extLst>
          </p:cNvPr>
          <p:cNvSpPr txBox="1"/>
          <p:nvPr/>
        </p:nvSpPr>
        <p:spPr>
          <a:xfrm>
            <a:off x="6686551" y="480060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spTree>
    <p:extLst>
      <p:ext uri="{BB962C8B-B14F-4D97-AF65-F5344CB8AC3E}">
        <p14:creationId xmlns:p14="http://schemas.microsoft.com/office/powerpoint/2010/main" val="67798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5" name="Google Shape;85;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2457450" y="1200150"/>
            <a:ext cx="1149674" cy="553998"/>
          </a:xfrm>
          <a:prstGeom prst="rect">
            <a:avLst/>
          </a:prstGeom>
          <a:noFill/>
        </p:spPr>
        <p:txBody>
          <a:bodyPr wrap="none" rtlCol="0">
            <a:spAutoFit/>
          </a:bodyPr>
          <a:lstStyle/>
          <a:p>
            <a:r>
              <a:rPr lang="en-US" sz="3000" dirty="0">
                <a:solidFill>
                  <a:schemeClr val="bg1"/>
                </a:solidFill>
                <a:latin typeface="Candara" panose="020E0502030303020204" pitchFamily="34" charset="0"/>
                <a:ea typeface="Myriad Pro" charset="0"/>
                <a:cs typeface="Myriad Pro" charset="0"/>
              </a:rPr>
              <a:t>Vision</a:t>
            </a:r>
          </a:p>
        </p:txBody>
      </p:sp>
      <p:sp>
        <p:nvSpPr>
          <p:cNvPr id="3" name="TextBox 2">
            <a:extLst>
              <a:ext uri="{FF2B5EF4-FFF2-40B4-BE49-F238E27FC236}">
                <a16:creationId xmlns:a16="http://schemas.microsoft.com/office/drawing/2014/main" id="{AED1A8A7-9AC9-C495-D647-861B599DE220}"/>
              </a:ext>
            </a:extLst>
          </p:cNvPr>
          <p:cNvSpPr txBox="1"/>
          <p:nvPr/>
        </p:nvSpPr>
        <p:spPr>
          <a:xfrm>
            <a:off x="2457451" y="1976050"/>
            <a:ext cx="2929007" cy="553998"/>
          </a:xfrm>
          <a:prstGeom prst="rect">
            <a:avLst/>
          </a:prstGeom>
          <a:noFill/>
        </p:spPr>
        <p:txBody>
          <a:bodyPr wrap="none" rtlCol="0">
            <a:spAutoFit/>
          </a:bodyPr>
          <a:lstStyle/>
          <a:p>
            <a:r>
              <a:rPr lang="en-US" sz="3000" dirty="0">
                <a:solidFill>
                  <a:schemeClr val="bg1"/>
                </a:solidFill>
                <a:latin typeface="Candara" panose="020E0502030303020204" pitchFamily="34" charset="0"/>
                <a:ea typeface="Myriad Pro" charset="0"/>
                <a:cs typeface="Myriad Pro" charset="0"/>
              </a:rPr>
              <a:t>Creative thinking</a:t>
            </a:r>
          </a:p>
        </p:txBody>
      </p:sp>
      <p:sp>
        <p:nvSpPr>
          <p:cNvPr id="4" name="TextBox 3">
            <a:extLst>
              <a:ext uri="{FF2B5EF4-FFF2-40B4-BE49-F238E27FC236}">
                <a16:creationId xmlns:a16="http://schemas.microsoft.com/office/drawing/2014/main" id="{25CAA1A4-66FA-F5FF-95EF-CD796BBFAAFA}"/>
              </a:ext>
            </a:extLst>
          </p:cNvPr>
          <p:cNvSpPr txBox="1"/>
          <p:nvPr/>
        </p:nvSpPr>
        <p:spPr>
          <a:xfrm>
            <a:off x="2457451" y="2726635"/>
            <a:ext cx="780983" cy="553998"/>
          </a:xfrm>
          <a:prstGeom prst="rect">
            <a:avLst/>
          </a:prstGeom>
          <a:noFill/>
        </p:spPr>
        <p:txBody>
          <a:bodyPr wrap="none" rtlCol="0">
            <a:spAutoFit/>
          </a:bodyPr>
          <a:lstStyle/>
          <a:p>
            <a:r>
              <a:rPr lang="en-US" sz="3000" dirty="0">
                <a:solidFill>
                  <a:schemeClr val="bg1"/>
                </a:solidFill>
                <a:latin typeface="Candara" panose="020E0502030303020204" pitchFamily="34" charset="0"/>
                <a:ea typeface="Myriad Pro" charset="0"/>
                <a:cs typeface="Myriad Pro" charset="0"/>
              </a:rPr>
              <a:t>Grit</a:t>
            </a:r>
          </a:p>
        </p:txBody>
      </p:sp>
    </p:spTree>
    <p:extLst>
      <p:ext uri="{BB962C8B-B14F-4D97-AF65-F5344CB8AC3E}">
        <p14:creationId xmlns:p14="http://schemas.microsoft.com/office/powerpoint/2010/main" val="1576061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2595088" y="2171700"/>
            <a:ext cx="3398687" cy="553998"/>
          </a:xfrm>
          <a:prstGeom prst="rect">
            <a:avLst/>
          </a:prstGeom>
          <a:noFill/>
        </p:spPr>
        <p:txBody>
          <a:bodyPr wrap="none" rtlCol="0">
            <a:spAutoFit/>
          </a:bodyPr>
          <a:lstStyle/>
          <a:p>
            <a:r>
              <a:rPr lang="en-US" sz="3000" dirty="0">
                <a:solidFill>
                  <a:schemeClr val="tx1">
                    <a:lumMod val="50000"/>
                    <a:lumOff val="50000"/>
                  </a:schemeClr>
                </a:solidFill>
                <a:latin typeface="Candara" panose="020E0502030303020204" pitchFamily="34" charset="0"/>
                <a:ea typeface="Myriad Pro" charset="0"/>
                <a:cs typeface="Myriad Pro" charset="0"/>
              </a:rPr>
              <a:t>Industry /</a:t>
            </a:r>
            <a:r>
              <a:rPr lang="en-US" sz="3000" dirty="0">
                <a:solidFill>
                  <a:schemeClr val="bg1"/>
                </a:solidFill>
                <a:latin typeface="Candara" panose="020E0502030303020204" pitchFamily="34" charset="0"/>
                <a:ea typeface="Myriad Pro" charset="0"/>
                <a:cs typeface="Myriad Pro" charset="0"/>
              </a:rPr>
              <a:t> Academia</a:t>
            </a:r>
          </a:p>
        </p:txBody>
      </p:sp>
    </p:spTree>
    <p:extLst>
      <p:ext uri="{BB962C8B-B14F-4D97-AF65-F5344CB8AC3E}">
        <p14:creationId xmlns:p14="http://schemas.microsoft.com/office/powerpoint/2010/main" val="2229507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93F79-32B4-A78A-0028-CE563B24B4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900" y="403965"/>
            <a:ext cx="3714750" cy="4396636"/>
          </a:xfrm>
          <a:prstGeom prst="rect">
            <a:avLst/>
          </a:prstGeom>
          <a:effectLst>
            <a:softEdge rad="63500"/>
          </a:effectLst>
        </p:spPr>
      </p:pic>
      <p:sp>
        <p:nvSpPr>
          <p:cNvPr id="3" name="TextBox 2">
            <a:extLst>
              <a:ext uri="{FF2B5EF4-FFF2-40B4-BE49-F238E27FC236}">
                <a16:creationId xmlns:a16="http://schemas.microsoft.com/office/drawing/2014/main" id="{67BF1525-78A9-8B7A-06EE-F88355488983}"/>
              </a:ext>
            </a:extLst>
          </p:cNvPr>
          <p:cNvSpPr txBox="1"/>
          <p:nvPr/>
        </p:nvSpPr>
        <p:spPr>
          <a:xfrm>
            <a:off x="6686551" y="480060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spTree>
    <p:extLst>
      <p:ext uri="{BB962C8B-B14F-4D97-AF65-F5344CB8AC3E}">
        <p14:creationId xmlns:p14="http://schemas.microsoft.com/office/powerpoint/2010/main" val="2543174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2AD2BA-26C5-537B-0BB0-F710F41AE8D9}"/>
              </a:ext>
            </a:extLst>
          </p:cNvPr>
          <p:cNvSpPr txBox="1"/>
          <p:nvPr/>
        </p:nvSpPr>
        <p:spPr>
          <a:xfrm>
            <a:off x="2114551" y="1069285"/>
            <a:ext cx="5657850" cy="553998"/>
          </a:xfrm>
          <a:prstGeom prst="rect">
            <a:avLst/>
          </a:prstGeom>
          <a:noFill/>
        </p:spPr>
        <p:txBody>
          <a:bodyPr wrap="square" rtlCol="0">
            <a:spAutoFit/>
          </a:bodyPr>
          <a:lstStyle/>
          <a:p>
            <a:r>
              <a:rPr lang="en-US" sz="3000" dirty="0">
                <a:solidFill>
                  <a:schemeClr val="bg1"/>
                </a:solidFill>
                <a:latin typeface="Candara" panose="020E0502030303020204" pitchFamily="34" charset="0"/>
                <a:ea typeface="Myriad Pro" charset="0"/>
                <a:cs typeface="Myriad Pro" charset="0"/>
              </a:rPr>
              <a:t>Identifying the unmet need</a:t>
            </a:r>
            <a:endParaRPr lang="en-US" sz="1050" dirty="0">
              <a:solidFill>
                <a:schemeClr val="tx1">
                  <a:lumMod val="50000"/>
                  <a:lumOff val="50000"/>
                </a:schemeClr>
              </a:solidFill>
              <a:latin typeface="Candara" panose="020E0502030303020204" pitchFamily="34" charset="0"/>
              <a:ea typeface="Myriad Pro" charset="0"/>
              <a:cs typeface="Myriad Pro" charset="0"/>
            </a:endParaRPr>
          </a:p>
        </p:txBody>
      </p:sp>
      <p:sp>
        <p:nvSpPr>
          <p:cNvPr id="3" name="TextBox 2">
            <a:extLst>
              <a:ext uri="{FF2B5EF4-FFF2-40B4-BE49-F238E27FC236}">
                <a16:creationId xmlns:a16="http://schemas.microsoft.com/office/drawing/2014/main" id="{583C4ED0-B350-9907-F4F5-A1BCFE1E547D}"/>
              </a:ext>
            </a:extLst>
          </p:cNvPr>
          <p:cNvSpPr txBox="1"/>
          <p:nvPr/>
        </p:nvSpPr>
        <p:spPr>
          <a:xfrm>
            <a:off x="2114550" y="2306293"/>
            <a:ext cx="5657850" cy="553998"/>
          </a:xfrm>
          <a:prstGeom prst="rect">
            <a:avLst/>
          </a:prstGeom>
          <a:noFill/>
        </p:spPr>
        <p:txBody>
          <a:bodyPr wrap="square" rtlCol="0">
            <a:spAutoFit/>
          </a:bodyPr>
          <a:lstStyle/>
          <a:p>
            <a:r>
              <a:rPr lang="en-US" sz="3000" dirty="0">
                <a:solidFill>
                  <a:schemeClr val="bg1"/>
                </a:solidFill>
                <a:latin typeface="Candara" panose="020E0502030303020204" pitchFamily="34" charset="0"/>
                <a:ea typeface="Myriad Pro" charset="0"/>
                <a:cs typeface="Myriad Pro" charset="0"/>
              </a:rPr>
              <a:t>Developing innovative technology</a:t>
            </a:r>
            <a:endParaRPr lang="en-US" sz="1050" dirty="0">
              <a:solidFill>
                <a:schemeClr val="tx1">
                  <a:lumMod val="50000"/>
                  <a:lumOff val="50000"/>
                </a:schemeClr>
              </a:solidFill>
              <a:latin typeface="Candara" panose="020E0502030303020204" pitchFamily="34" charset="0"/>
              <a:ea typeface="Myriad Pro" charset="0"/>
              <a:cs typeface="Myriad Pro" charset="0"/>
            </a:endParaRPr>
          </a:p>
        </p:txBody>
      </p:sp>
    </p:spTree>
    <p:extLst>
      <p:ext uri="{BB962C8B-B14F-4D97-AF65-F5344CB8AC3E}">
        <p14:creationId xmlns:p14="http://schemas.microsoft.com/office/powerpoint/2010/main" val="27860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24E89-B177-760A-A405-930341ABC852}"/>
              </a:ext>
            </a:extLst>
          </p:cNvPr>
          <p:cNvSpPr txBox="1"/>
          <p:nvPr/>
        </p:nvSpPr>
        <p:spPr>
          <a:xfrm>
            <a:off x="3077181" y="1200150"/>
            <a:ext cx="2315057" cy="553998"/>
          </a:xfrm>
          <a:prstGeom prst="rect">
            <a:avLst/>
          </a:prstGeom>
          <a:noFill/>
        </p:spPr>
        <p:txBody>
          <a:bodyPr wrap="none" rtlCol="0">
            <a:spAutoFit/>
          </a:bodyPr>
          <a:lstStyle/>
          <a:p>
            <a:r>
              <a:rPr lang="en-US" sz="3000" dirty="0">
                <a:solidFill>
                  <a:schemeClr val="bg1"/>
                </a:solidFill>
                <a:latin typeface="Candara" panose="020E0502030303020204" pitchFamily="34" charset="0"/>
                <a:ea typeface="Myriad Pro" charset="0"/>
                <a:cs typeface="Myriad Pro" charset="0"/>
              </a:rPr>
              <a:t>Me Too  </a:t>
            </a:r>
            <a:r>
              <a:rPr lang="en-US" sz="1050" dirty="0">
                <a:solidFill>
                  <a:schemeClr val="tx1">
                    <a:lumMod val="50000"/>
                    <a:lumOff val="50000"/>
                  </a:schemeClr>
                </a:solidFill>
                <a:latin typeface="Candara" panose="020E0502030303020204" pitchFamily="34" charset="0"/>
                <a:ea typeface="Myriad Pro" charset="0"/>
                <a:cs typeface="Myriad Pro" charset="0"/>
              </a:rPr>
              <a:t>technologies</a:t>
            </a:r>
          </a:p>
        </p:txBody>
      </p:sp>
      <p:sp>
        <p:nvSpPr>
          <p:cNvPr id="3" name="TextBox 2">
            <a:extLst>
              <a:ext uri="{FF2B5EF4-FFF2-40B4-BE49-F238E27FC236}">
                <a16:creationId xmlns:a16="http://schemas.microsoft.com/office/drawing/2014/main" id="{A1CCA437-D13D-CDEE-EE7E-2EC75703C42E}"/>
              </a:ext>
            </a:extLst>
          </p:cNvPr>
          <p:cNvSpPr txBox="1"/>
          <p:nvPr/>
        </p:nvSpPr>
        <p:spPr>
          <a:xfrm>
            <a:off x="3077180" y="2228850"/>
            <a:ext cx="2638864" cy="553998"/>
          </a:xfrm>
          <a:prstGeom prst="rect">
            <a:avLst/>
          </a:prstGeom>
          <a:noFill/>
        </p:spPr>
        <p:txBody>
          <a:bodyPr wrap="none" rtlCol="0">
            <a:spAutoFit/>
          </a:bodyPr>
          <a:lstStyle/>
          <a:p>
            <a:r>
              <a:rPr lang="en-US" sz="3000" dirty="0">
                <a:solidFill>
                  <a:schemeClr val="bg1"/>
                </a:solidFill>
                <a:latin typeface="Candara" panose="020E0502030303020204" pitchFamily="34" charset="0"/>
                <a:ea typeface="Myriad Pro" charset="0"/>
                <a:cs typeface="Myriad Pro" charset="0"/>
              </a:rPr>
              <a:t>Me Better </a:t>
            </a:r>
            <a:r>
              <a:rPr lang="en-US" sz="1050" dirty="0">
                <a:solidFill>
                  <a:schemeClr val="tx1">
                    <a:lumMod val="50000"/>
                    <a:lumOff val="50000"/>
                  </a:schemeClr>
                </a:solidFill>
                <a:latin typeface="Candara" panose="020E0502030303020204" pitchFamily="34" charset="0"/>
                <a:ea typeface="Myriad Pro" charset="0"/>
                <a:cs typeface="Myriad Pro" charset="0"/>
              </a:rPr>
              <a:t>technologies</a:t>
            </a:r>
          </a:p>
        </p:txBody>
      </p:sp>
      <p:sp>
        <p:nvSpPr>
          <p:cNvPr id="4" name="TextBox 3">
            <a:extLst>
              <a:ext uri="{FF2B5EF4-FFF2-40B4-BE49-F238E27FC236}">
                <a16:creationId xmlns:a16="http://schemas.microsoft.com/office/drawing/2014/main" id="{62E94EFA-2C4D-A0A4-060D-6E8B2E3CC819}"/>
              </a:ext>
            </a:extLst>
          </p:cNvPr>
          <p:cNvSpPr txBox="1"/>
          <p:nvPr/>
        </p:nvSpPr>
        <p:spPr>
          <a:xfrm>
            <a:off x="3077181" y="3240985"/>
            <a:ext cx="2350323" cy="553998"/>
          </a:xfrm>
          <a:prstGeom prst="rect">
            <a:avLst/>
          </a:prstGeom>
          <a:noFill/>
        </p:spPr>
        <p:txBody>
          <a:bodyPr wrap="none" rtlCol="0">
            <a:spAutoFit/>
          </a:bodyPr>
          <a:lstStyle/>
          <a:p>
            <a:r>
              <a:rPr lang="en-US" sz="3000" dirty="0">
                <a:solidFill>
                  <a:schemeClr val="bg1"/>
                </a:solidFill>
                <a:latin typeface="Candara" panose="020E0502030303020204" pitchFamily="34" charset="0"/>
                <a:ea typeface="Myriad Pro" charset="0"/>
                <a:cs typeface="Myriad Pro" charset="0"/>
              </a:rPr>
              <a:t>Me Only </a:t>
            </a:r>
            <a:r>
              <a:rPr lang="en-US" sz="1050" dirty="0">
                <a:solidFill>
                  <a:schemeClr val="tx1">
                    <a:lumMod val="50000"/>
                    <a:lumOff val="50000"/>
                  </a:schemeClr>
                </a:solidFill>
                <a:latin typeface="Candara" panose="020E0502030303020204" pitchFamily="34" charset="0"/>
                <a:ea typeface="Myriad Pro" charset="0"/>
                <a:cs typeface="Myriad Pro" charset="0"/>
              </a:rPr>
              <a:t>technologies</a:t>
            </a:r>
          </a:p>
        </p:txBody>
      </p:sp>
    </p:spTree>
    <p:extLst>
      <p:ext uri="{BB962C8B-B14F-4D97-AF65-F5344CB8AC3E}">
        <p14:creationId xmlns:p14="http://schemas.microsoft.com/office/powerpoint/2010/main" val="374533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0DD3B5-21D3-6861-DA7F-E27CCC1CF6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0831" y="403965"/>
            <a:ext cx="3714750" cy="4396636"/>
          </a:xfrm>
          <a:prstGeom prst="rect">
            <a:avLst/>
          </a:prstGeom>
          <a:effectLst>
            <a:softEdge rad="63500"/>
          </a:effectLst>
        </p:spPr>
      </p:pic>
      <p:sp>
        <p:nvSpPr>
          <p:cNvPr id="3" name="TextBox 2">
            <a:extLst>
              <a:ext uri="{FF2B5EF4-FFF2-40B4-BE49-F238E27FC236}">
                <a16:creationId xmlns:a16="http://schemas.microsoft.com/office/drawing/2014/main" id="{DB41DAD0-2A97-4D7C-5530-ED53840B8792}"/>
              </a:ext>
            </a:extLst>
          </p:cNvPr>
          <p:cNvSpPr txBox="1"/>
          <p:nvPr/>
        </p:nvSpPr>
        <p:spPr>
          <a:xfrm>
            <a:off x="6686551" y="480060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grpSp>
        <p:nvGrpSpPr>
          <p:cNvPr id="17" name="Group 16">
            <a:extLst>
              <a:ext uri="{FF2B5EF4-FFF2-40B4-BE49-F238E27FC236}">
                <a16:creationId xmlns:a16="http://schemas.microsoft.com/office/drawing/2014/main" id="{05B2928A-8CE3-E0DE-A287-EAED90F62D8E}"/>
              </a:ext>
            </a:extLst>
          </p:cNvPr>
          <p:cNvGrpSpPr/>
          <p:nvPr/>
        </p:nvGrpSpPr>
        <p:grpSpPr>
          <a:xfrm>
            <a:off x="3486150" y="925248"/>
            <a:ext cx="4343401" cy="2960954"/>
            <a:chOff x="3124200" y="1233663"/>
            <a:chExt cx="5791201" cy="3947939"/>
          </a:xfrm>
        </p:grpSpPr>
        <p:sp>
          <p:nvSpPr>
            <p:cNvPr id="11" name="Rounded Rectangular Callout 10">
              <a:extLst>
                <a:ext uri="{FF2B5EF4-FFF2-40B4-BE49-F238E27FC236}">
                  <a16:creationId xmlns:a16="http://schemas.microsoft.com/office/drawing/2014/main" id="{CD45A92C-59A8-9DBF-B2EA-0660F7D62E0E}"/>
                </a:ext>
              </a:extLst>
            </p:cNvPr>
            <p:cNvSpPr/>
            <p:nvPr/>
          </p:nvSpPr>
          <p:spPr>
            <a:xfrm rot="5400000">
              <a:off x="5265031" y="1531233"/>
              <a:ext cx="3947939" cy="3352800"/>
            </a:xfrm>
            <a:prstGeom prst="wedgeRoundRectCallout">
              <a:avLst>
                <a:gd name="adj1" fmla="val -19436"/>
                <a:gd name="adj2" fmla="val 96110"/>
                <a:gd name="adj3" fmla="val 16667"/>
              </a:avLst>
            </a:prstGeom>
            <a:solidFill>
              <a:schemeClr val="bg1">
                <a:lumMod val="85000"/>
                <a:alpha val="49860"/>
              </a:schemeClr>
            </a:solidFill>
            <a:ln w="952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Oval 11">
              <a:extLst>
                <a:ext uri="{FF2B5EF4-FFF2-40B4-BE49-F238E27FC236}">
                  <a16:creationId xmlns:a16="http://schemas.microsoft.com/office/drawing/2014/main" id="{400769F3-1797-B1F1-1CB9-05B428918FF2}"/>
                </a:ext>
              </a:extLst>
            </p:cNvPr>
            <p:cNvSpPr/>
            <p:nvPr/>
          </p:nvSpPr>
          <p:spPr>
            <a:xfrm>
              <a:off x="3124200" y="1981200"/>
              <a:ext cx="914400" cy="914400"/>
            </a:xfrm>
            <a:prstGeom prst="ellipse">
              <a:avLst/>
            </a:prstGeom>
            <a:solidFill>
              <a:schemeClr val="bg1">
                <a:lumMod val="85000"/>
                <a:alpha val="50000"/>
              </a:schemeClr>
            </a:solidFill>
            <a:ln w="952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6AFEAF98-CB81-5F53-D956-28484A6FECD9}"/>
                </a:ext>
              </a:extLst>
            </p:cNvPr>
            <p:cNvSpPr txBox="1"/>
            <p:nvPr/>
          </p:nvSpPr>
          <p:spPr>
            <a:xfrm>
              <a:off x="5812361" y="1701224"/>
              <a:ext cx="3037584" cy="615553"/>
            </a:xfrm>
            <a:prstGeom prst="rect">
              <a:avLst/>
            </a:prstGeom>
            <a:noFill/>
          </p:spPr>
          <p:txBody>
            <a:bodyPr wrap="none" rtlCol="0">
              <a:spAutoFit/>
            </a:bodyPr>
            <a:lstStyle/>
            <a:p>
              <a:r>
                <a:rPr lang="en-US" sz="2400" dirty="0">
                  <a:latin typeface="Candara" panose="020E0502030303020204" pitchFamily="34" charset="0"/>
                  <a:ea typeface="Myriad Pro" charset="0"/>
                  <a:cs typeface="Myriad Pro" charset="0"/>
                </a:rPr>
                <a:t>Medical Textiles</a:t>
              </a:r>
            </a:p>
          </p:txBody>
        </p:sp>
        <p:sp>
          <p:nvSpPr>
            <p:cNvPr id="14" name="TextBox 13">
              <a:extLst>
                <a:ext uri="{FF2B5EF4-FFF2-40B4-BE49-F238E27FC236}">
                  <a16:creationId xmlns:a16="http://schemas.microsoft.com/office/drawing/2014/main" id="{6B415FCB-E057-4ED0-3819-9E8FF387845A}"/>
                </a:ext>
              </a:extLst>
            </p:cNvPr>
            <p:cNvSpPr txBox="1"/>
            <p:nvPr/>
          </p:nvSpPr>
          <p:spPr>
            <a:xfrm>
              <a:off x="5812361" y="2514600"/>
              <a:ext cx="2868735" cy="615553"/>
            </a:xfrm>
            <a:prstGeom prst="rect">
              <a:avLst/>
            </a:prstGeom>
            <a:noFill/>
          </p:spPr>
          <p:txBody>
            <a:bodyPr wrap="none" rtlCol="0">
              <a:spAutoFit/>
            </a:bodyPr>
            <a:lstStyle/>
            <a:p>
              <a:r>
                <a:rPr lang="en-US" sz="2400" dirty="0">
                  <a:latin typeface="Candara" panose="020E0502030303020204" pitchFamily="34" charset="0"/>
                  <a:ea typeface="Myriad Pro" charset="0"/>
                  <a:cs typeface="Myriad Pro" charset="0"/>
                </a:rPr>
                <a:t>Drug Discovery</a:t>
              </a:r>
            </a:p>
          </p:txBody>
        </p:sp>
        <p:sp>
          <p:nvSpPr>
            <p:cNvPr id="15" name="TextBox 14">
              <a:extLst>
                <a:ext uri="{FF2B5EF4-FFF2-40B4-BE49-F238E27FC236}">
                  <a16:creationId xmlns:a16="http://schemas.microsoft.com/office/drawing/2014/main" id="{8ABAA4AE-BC42-112F-7AE0-46553BC2533C}"/>
                </a:ext>
              </a:extLst>
            </p:cNvPr>
            <p:cNvSpPr txBox="1"/>
            <p:nvPr/>
          </p:nvSpPr>
          <p:spPr>
            <a:xfrm>
              <a:off x="5812361" y="3429001"/>
              <a:ext cx="2588743" cy="615553"/>
            </a:xfrm>
            <a:prstGeom prst="rect">
              <a:avLst/>
            </a:prstGeom>
            <a:noFill/>
          </p:spPr>
          <p:txBody>
            <a:bodyPr wrap="none" rtlCol="0">
              <a:spAutoFit/>
            </a:bodyPr>
            <a:lstStyle/>
            <a:p>
              <a:r>
                <a:rPr lang="en-US" sz="2400" dirty="0">
                  <a:latin typeface="Candara" panose="020E0502030303020204" pitchFamily="34" charset="0"/>
                  <a:ea typeface="Myriad Pro" charset="0"/>
                  <a:cs typeface="Myriad Pro" charset="0"/>
                </a:rPr>
                <a:t>Drug Delivery</a:t>
              </a:r>
            </a:p>
          </p:txBody>
        </p:sp>
        <p:sp>
          <p:nvSpPr>
            <p:cNvPr id="16" name="TextBox 15">
              <a:extLst>
                <a:ext uri="{FF2B5EF4-FFF2-40B4-BE49-F238E27FC236}">
                  <a16:creationId xmlns:a16="http://schemas.microsoft.com/office/drawing/2014/main" id="{0FC36545-73EF-516D-70FE-851BBF9EAE3A}"/>
                </a:ext>
              </a:extLst>
            </p:cNvPr>
            <p:cNvSpPr txBox="1"/>
            <p:nvPr/>
          </p:nvSpPr>
          <p:spPr>
            <a:xfrm>
              <a:off x="5800329" y="4267201"/>
              <a:ext cx="3024760" cy="615553"/>
            </a:xfrm>
            <a:prstGeom prst="rect">
              <a:avLst/>
            </a:prstGeom>
            <a:noFill/>
          </p:spPr>
          <p:txBody>
            <a:bodyPr wrap="none" rtlCol="0">
              <a:spAutoFit/>
            </a:bodyPr>
            <a:lstStyle/>
            <a:p>
              <a:r>
                <a:rPr lang="en-US" sz="2400" dirty="0">
                  <a:latin typeface="Candara" panose="020E0502030303020204" pitchFamily="34" charset="0"/>
                  <a:ea typeface="Myriad Pro" charset="0"/>
                  <a:cs typeface="Myriad Pro" charset="0"/>
                </a:rPr>
                <a:t>Medical Devices</a:t>
              </a:r>
            </a:p>
          </p:txBody>
        </p:sp>
      </p:grpSp>
    </p:spTree>
    <p:extLst>
      <p:ext uri="{BB962C8B-B14F-4D97-AF65-F5344CB8AC3E}">
        <p14:creationId xmlns:p14="http://schemas.microsoft.com/office/powerpoint/2010/main" val="739586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0000"/>
                    </a14:imgEffect>
                    <a14:imgEffect>
                      <a14:brightnessContrast bright="-20000"/>
                    </a14:imgEffect>
                  </a14:imgLayer>
                </a14:imgProps>
              </a:ext>
              <a:ext uri="{28A0092B-C50C-407E-A947-70E740481C1C}">
                <a14:useLocalDpi xmlns:a14="http://schemas.microsoft.com/office/drawing/2010/main" val="0"/>
              </a:ext>
            </a:extLst>
          </a:blip>
          <a:srcRect l="8148"/>
          <a:stretch/>
        </p:blipFill>
        <p:spPr>
          <a:xfrm>
            <a:off x="914400" y="0"/>
            <a:ext cx="7086600" cy="5143500"/>
          </a:xfrm>
          <a:prstGeom prst="rect">
            <a:avLst/>
          </a:prstGeom>
        </p:spPr>
      </p:pic>
      <p:sp>
        <p:nvSpPr>
          <p:cNvPr id="3" name="TextBox 2">
            <a:extLst>
              <a:ext uri="{FF2B5EF4-FFF2-40B4-BE49-F238E27FC236}">
                <a16:creationId xmlns:a16="http://schemas.microsoft.com/office/drawing/2014/main" id="{9647EFD1-79B2-A006-DE1F-CBD31CCA1DDB}"/>
              </a:ext>
            </a:extLst>
          </p:cNvPr>
          <p:cNvSpPr txBox="1"/>
          <p:nvPr/>
        </p:nvSpPr>
        <p:spPr>
          <a:xfrm>
            <a:off x="6686551" y="480060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spTree>
    <p:extLst>
      <p:ext uri="{BB962C8B-B14F-4D97-AF65-F5344CB8AC3E}">
        <p14:creationId xmlns:p14="http://schemas.microsoft.com/office/powerpoint/2010/main" val="3324210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5F91EA-8DB0-526B-BD63-2A9644CE3479}"/>
              </a:ext>
            </a:extLst>
          </p:cNvPr>
          <p:cNvGrpSpPr/>
          <p:nvPr/>
        </p:nvGrpSpPr>
        <p:grpSpPr>
          <a:xfrm>
            <a:off x="1200150" y="638175"/>
            <a:ext cx="6858000" cy="3283725"/>
            <a:chOff x="76200" y="850900"/>
            <a:chExt cx="9144000" cy="4378300"/>
          </a:xfrm>
        </p:grpSpPr>
        <p:pic>
          <p:nvPicPr>
            <p:cNvPr id="2" name="Picture 1">
              <a:extLst>
                <a:ext uri="{FF2B5EF4-FFF2-40B4-BE49-F238E27FC236}">
                  <a16:creationId xmlns:a16="http://schemas.microsoft.com/office/drawing/2014/main" id="{D050F11F-27AA-898B-6CCF-423DD57554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877"/>
            <a:stretch/>
          </p:blipFill>
          <p:spPr>
            <a:xfrm>
              <a:off x="76200" y="850900"/>
              <a:ext cx="9144000" cy="4378300"/>
            </a:xfrm>
            <a:prstGeom prst="rect">
              <a:avLst/>
            </a:prstGeom>
          </p:spPr>
        </p:pic>
        <p:pic>
          <p:nvPicPr>
            <p:cNvPr id="3" name="Picture 2">
              <a:extLst>
                <a:ext uri="{FF2B5EF4-FFF2-40B4-BE49-F238E27FC236}">
                  <a16:creationId xmlns:a16="http://schemas.microsoft.com/office/drawing/2014/main" id="{00946037-5ABE-49D9-0AD2-E19269B7A2B1}"/>
                </a:ext>
              </a:extLst>
            </p:cNvPr>
            <p:cNvPicPr>
              <a:picLocks noChangeAspect="1"/>
            </p:cNvPicPr>
            <p:nvPr/>
          </p:nvPicPr>
          <p:blipFill>
            <a:blip r:embed="rId3"/>
            <a:stretch>
              <a:fillRect/>
            </a:stretch>
          </p:blipFill>
          <p:spPr>
            <a:xfrm>
              <a:off x="89108" y="1524000"/>
              <a:ext cx="1282492" cy="1066800"/>
            </a:xfrm>
            <a:prstGeom prst="rect">
              <a:avLst/>
            </a:prstGeom>
          </p:spPr>
        </p:pic>
      </p:grpSp>
    </p:spTree>
    <p:extLst>
      <p:ext uri="{BB962C8B-B14F-4D97-AF65-F5344CB8AC3E}">
        <p14:creationId xmlns:p14="http://schemas.microsoft.com/office/powerpoint/2010/main" val="2251560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DF89CC-441D-612A-6A7B-BD3ABD1F11A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r="11054"/>
          <a:stretch/>
        </p:blipFill>
        <p:spPr>
          <a:xfrm>
            <a:off x="1143000" y="0"/>
            <a:ext cx="6858001" cy="5143500"/>
          </a:xfrm>
          <a:prstGeom prst="rect">
            <a:avLst/>
          </a:prstGeom>
        </p:spPr>
      </p:pic>
      <p:grpSp>
        <p:nvGrpSpPr>
          <p:cNvPr id="3" name="Group 2">
            <a:extLst>
              <a:ext uri="{FF2B5EF4-FFF2-40B4-BE49-F238E27FC236}">
                <a16:creationId xmlns:a16="http://schemas.microsoft.com/office/drawing/2014/main" id="{CE2D9441-FCC0-B08C-424D-6A6A0032E882}"/>
              </a:ext>
            </a:extLst>
          </p:cNvPr>
          <p:cNvGrpSpPr/>
          <p:nvPr/>
        </p:nvGrpSpPr>
        <p:grpSpPr>
          <a:xfrm>
            <a:off x="4057651" y="599637"/>
            <a:ext cx="1851092" cy="1327730"/>
            <a:chOff x="3886200" y="799516"/>
            <a:chExt cx="2468123" cy="1770306"/>
          </a:xfrm>
        </p:grpSpPr>
        <p:sp>
          <p:nvSpPr>
            <p:cNvPr id="4" name="Freeform 3">
              <a:extLst>
                <a:ext uri="{FF2B5EF4-FFF2-40B4-BE49-F238E27FC236}">
                  <a16:creationId xmlns:a16="http://schemas.microsoft.com/office/drawing/2014/main" id="{F594FB95-F394-C46E-A542-5B17C38CC2FC}"/>
                </a:ext>
              </a:extLst>
            </p:cNvPr>
            <p:cNvSpPr/>
            <p:nvPr/>
          </p:nvSpPr>
          <p:spPr>
            <a:xfrm>
              <a:off x="4688666" y="1437536"/>
              <a:ext cx="484130" cy="378837"/>
            </a:xfrm>
            <a:custGeom>
              <a:avLst/>
              <a:gdLst>
                <a:gd name="connsiteX0" fmla="*/ 6350 w 463550"/>
                <a:gd name="connsiteY0" fmla="*/ 318310 h 318310"/>
                <a:gd name="connsiteX1" fmla="*/ 63500 w 463550"/>
                <a:gd name="connsiteY1" fmla="*/ 3985 h 318310"/>
                <a:gd name="connsiteX2" fmla="*/ 463550 w 463550"/>
                <a:gd name="connsiteY2" fmla="*/ 132572 h 318310"/>
              </a:gdLst>
              <a:ahLst/>
              <a:cxnLst>
                <a:cxn ang="0">
                  <a:pos x="connsiteX0" y="connsiteY0"/>
                </a:cxn>
                <a:cxn ang="0">
                  <a:pos x="connsiteX1" y="connsiteY1"/>
                </a:cxn>
                <a:cxn ang="0">
                  <a:pos x="connsiteX2" y="connsiteY2"/>
                </a:cxn>
              </a:cxnLst>
              <a:rect l="l" t="t" r="r" b="b"/>
              <a:pathLst>
                <a:path w="463550" h="318310">
                  <a:moveTo>
                    <a:pt x="6350" y="318310"/>
                  </a:moveTo>
                  <a:cubicBezTo>
                    <a:pt x="-3175" y="176625"/>
                    <a:pt x="-12700" y="34941"/>
                    <a:pt x="63500" y="3985"/>
                  </a:cubicBezTo>
                  <a:cubicBezTo>
                    <a:pt x="139700" y="-26971"/>
                    <a:pt x="463550" y="132572"/>
                    <a:pt x="463550" y="132572"/>
                  </a:cubicBezTo>
                </a:path>
              </a:pathLst>
            </a:custGeom>
            <a:noFill/>
            <a:ln w="3175">
              <a:solidFill>
                <a:schemeClr val="tx1">
                  <a:lumMod val="50000"/>
                  <a:lumOff val="50000"/>
                </a:schemeClr>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grpSp>
          <p:nvGrpSpPr>
            <p:cNvPr id="5" name="Group 4">
              <a:extLst>
                <a:ext uri="{FF2B5EF4-FFF2-40B4-BE49-F238E27FC236}">
                  <a16:creationId xmlns:a16="http://schemas.microsoft.com/office/drawing/2014/main" id="{692A4FA5-B292-310E-E793-6AC2B573BD45}"/>
                </a:ext>
              </a:extLst>
            </p:cNvPr>
            <p:cNvGrpSpPr/>
            <p:nvPr/>
          </p:nvGrpSpPr>
          <p:grpSpPr>
            <a:xfrm>
              <a:off x="3886200" y="1708819"/>
              <a:ext cx="979369" cy="721796"/>
              <a:chOff x="3851074" y="4030709"/>
              <a:chExt cx="979369" cy="721796"/>
            </a:xfrm>
          </p:grpSpPr>
          <p:grpSp>
            <p:nvGrpSpPr>
              <p:cNvPr id="11" name="Group 10">
                <a:extLst>
                  <a:ext uri="{FF2B5EF4-FFF2-40B4-BE49-F238E27FC236}">
                    <a16:creationId xmlns:a16="http://schemas.microsoft.com/office/drawing/2014/main" id="{8148F3A3-B79F-FD8D-CFCA-E854B6A8FF67}"/>
                  </a:ext>
                </a:extLst>
              </p:cNvPr>
              <p:cNvGrpSpPr/>
              <p:nvPr/>
            </p:nvGrpSpPr>
            <p:grpSpPr>
              <a:xfrm>
                <a:off x="3851074" y="4353303"/>
                <a:ext cx="979369" cy="399202"/>
                <a:chOff x="5894248" y="2500313"/>
                <a:chExt cx="1048339" cy="427314"/>
              </a:xfrm>
            </p:grpSpPr>
            <p:sp>
              <p:nvSpPr>
                <p:cNvPr id="13" name="Freeform 12">
                  <a:extLst>
                    <a:ext uri="{FF2B5EF4-FFF2-40B4-BE49-F238E27FC236}">
                      <a16:creationId xmlns:a16="http://schemas.microsoft.com/office/drawing/2014/main" id="{CE544590-9679-90DD-4771-802ECA65C4F0}"/>
                    </a:ext>
                  </a:extLst>
                </p:cNvPr>
                <p:cNvSpPr/>
                <p:nvPr/>
              </p:nvSpPr>
              <p:spPr>
                <a:xfrm>
                  <a:off x="5894248" y="2651389"/>
                  <a:ext cx="1048339" cy="128587"/>
                </a:xfrm>
                <a:custGeom>
                  <a:avLst/>
                  <a:gdLst>
                    <a:gd name="connsiteX0" fmla="*/ 0 w 1514475"/>
                    <a:gd name="connsiteY0" fmla="*/ 142899 h 185762"/>
                    <a:gd name="connsiteX1" fmla="*/ 271463 w 1514475"/>
                    <a:gd name="connsiteY1" fmla="*/ 14312 h 185762"/>
                    <a:gd name="connsiteX2" fmla="*/ 628650 w 1514475"/>
                    <a:gd name="connsiteY2" fmla="*/ 171474 h 185762"/>
                    <a:gd name="connsiteX3" fmla="*/ 900113 w 1514475"/>
                    <a:gd name="connsiteY3" fmla="*/ 24 h 185762"/>
                    <a:gd name="connsiteX4" fmla="*/ 1243013 w 1514475"/>
                    <a:gd name="connsiteY4" fmla="*/ 185762 h 185762"/>
                    <a:gd name="connsiteX5" fmla="*/ 1514475 w 1514475"/>
                    <a:gd name="connsiteY5" fmla="*/ 24 h 1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185762">
                      <a:moveTo>
                        <a:pt x="0" y="142899"/>
                      </a:moveTo>
                      <a:cubicBezTo>
                        <a:pt x="83344" y="76224"/>
                        <a:pt x="166688" y="9549"/>
                        <a:pt x="271463" y="14312"/>
                      </a:cubicBezTo>
                      <a:cubicBezTo>
                        <a:pt x="376238" y="19075"/>
                        <a:pt x="523875" y="173855"/>
                        <a:pt x="628650" y="171474"/>
                      </a:cubicBezTo>
                      <a:cubicBezTo>
                        <a:pt x="733425" y="169093"/>
                        <a:pt x="797719" y="-2357"/>
                        <a:pt x="900113" y="24"/>
                      </a:cubicBezTo>
                      <a:cubicBezTo>
                        <a:pt x="1002507" y="2405"/>
                        <a:pt x="1140619" y="185762"/>
                        <a:pt x="1243013" y="185762"/>
                      </a:cubicBezTo>
                      <a:cubicBezTo>
                        <a:pt x="1345407" y="185762"/>
                        <a:pt x="1514475" y="24"/>
                        <a:pt x="1514475" y="24"/>
                      </a:cubicBezTo>
                    </a:path>
                  </a:pathLst>
                </a:custGeom>
                <a:noFill/>
                <a:ln w="22225">
                  <a:solidFill>
                    <a:srgbClr val="173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cxnSp>
              <p:nvCxnSpPr>
                <p:cNvPr id="14" name="Straight Connector 13">
                  <a:extLst>
                    <a:ext uri="{FF2B5EF4-FFF2-40B4-BE49-F238E27FC236}">
                      <a16:creationId xmlns:a16="http://schemas.microsoft.com/office/drawing/2014/main" id="{62426D96-A5EF-B645-4838-AA4588DD1A86}"/>
                    </a:ext>
                  </a:extLst>
                </p:cNvPr>
                <p:cNvCxnSpPr/>
                <p:nvPr/>
              </p:nvCxnSpPr>
              <p:spPr>
                <a:xfrm flipV="1">
                  <a:off x="6517318" y="2500313"/>
                  <a:ext cx="12070" cy="151093"/>
                </a:xfrm>
                <a:prstGeom prst="line">
                  <a:avLst/>
                </a:prstGeom>
                <a:ln w="12700">
                  <a:solidFill>
                    <a:srgbClr val="FF0000"/>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0ECF1C-4EF2-8213-3490-D032C797D8C0}"/>
                    </a:ext>
                  </a:extLst>
                </p:cNvPr>
                <p:cNvCxnSpPr/>
                <p:nvPr/>
              </p:nvCxnSpPr>
              <p:spPr>
                <a:xfrm flipV="1">
                  <a:off x="6055348" y="2509833"/>
                  <a:ext cx="12070" cy="151093"/>
                </a:xfrm>
                <a:prstGeom prst="line">
                  <a:avLst/>
                </a:prstGeom>
                <a:ln w="12700">
                  <a:solidFill>
                    <a:srgbClr val="FF0000"/>
                  </a:solidFill>
                  <a:tailEnd type="oval" w="med"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5D44F73-CCD1-A856-4378-3062280B048D}"/>
                    </a:ext>
                  </a:extLst>
                </p:cNvPr>
                <p:cNvGrpSpPr/>
                <p:nvPr/>
              </p:nvGrpSpPr>
              <p:grpSpPr>
                <a:xfrm rot="10800000">
                  <a:off x="6279185" y="2767014"/>
                  <a:ext cx="474040" cy="160613"/>
                  <a:chOff x="6207748" y="2652713"/>
                  <a:chExt cx="474040" cy="160613"/>
                </a:xfrm>
              </p:grpSpPr>
              <p:cxnSp>
                <p:nvCxnSpPr>
                  <p:cNvPr id="17" name="Straight Connector 16">
                    <a:extLst>
                      <a:ext uri="{FF2B5EF4-FFF2-40B4-BE49-F238E27FC236}">
                        <a16:creationId xmlns:a16="http://schemas.microsoft.com/office/drawing/2014/main" id="{1EB41836-6B6C-8D02-52FE-6A182606CBD6}"/>
                      </a:ext>
                    </a:extLst>
                  </p:cNvPr>
                  <p:cNvCxnSpPr/>
                  <p:nvPr/>
                </p:nvCxnSpPr>
                <p:spPr>
                  <a:xfrm flipV="1">
                    <a:off x="6669718" y="2652713"/>
                    <a:ext cx="12070" cy="151093"/>
                  </a:xfrm>
                  <a:prstGeom prst="line">
                    <a:avLst/>
                  </a:prstGeom>
                  <a:ln w="12700">
                    <a:solidFill>
                      <a:srgbClr val="FF0000"/>
                    </a:solidFill>
                    <a:tailEnd type="oval" w="med"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D9967E0-5556-2B82-ECE7-62720103CC3F}"/>
                      </a:ext>
                    </a:extLst>
                  </p:cNvPr>
                  <p:cNvCxnSpPr/>
                  <p:nvPr/>
                </p:nvCxnSpPr>
                <p:spPr>
                  <a:xfrm flipV="1">
                    <a:off x="6207748" y="2662233"/>
                    <a:ext cx="12070" cy="151093"/>
                  </a:xfrm>
                  <a:prstGeom prst="line">
                    <a:avLst/>
                  </a:prstGeom>
                  <a:ln w="12700">
                    <a:solidFill>
                      <a:srgbClr val="FF0000"/>
                    </a:solidFill>
                    <a:tailEnd type="oval" w="med" len="lg"/>
                  </a:ln>
                </p:spPr>
                <p:style>
                  <a:lnRef idx="1">
                    <a:schemeClr val="accent1"/>
                  </a:lnRef>
                  <a:fillRef idx="0">
                    <a:schemeClr val="accent1"/>
                  </a:fillRef>
                  <a:effectRef idx="0">
                    <a:schemeClr val="accent1"/>
                  </a:effectRef>
                  <a:fontRef idx="minor">
                    <a:schemeClr val="tx1"/>
                  </a:fontRef>
                </p:style>
              </p:cxnSp>
            </p:grpSp>
          </p:grpSp>
          <p:pic>
            <p:nvPicPr>
              <p:cNvPr id="12" name="Picture 11">
                <a:extLst>
                  <a:ext uri="{FF2B5EF4-FFF2-40B4-BE49-F238E27FC236}">
                    <a16:creationId xmlns:a16="http://schemas.microsoft.com/office/drawing/2014/main" id="{6A5F18F6-249E-7E8A-537A-6DCE9CEDA038}"/>
                  </a:ext>
                </a:extLst>
              </p:cNvPr>
              <p:cNvPicPr>
                <a:picLocks noChangeAspect="1"/>
              </p:cNvPicPr>
              <p:nvPr/>
            </p:nvPicPr>
            <p:blipFill>
              <a:blip r:embed="rId4"/>
              <a:stretch>
                <a:fillRect/>
              </a:stretch>
            </p:blipFill>
            <p:spPr>
              <a:xfrm>
                <a:off x="4417444" y="4030709"/>
                <a:ext cx="399473" cy="399473"/>
              </a:xfrm>
              <a:prstGeom prst="rect">
                <a:avLst/>
              </a:prstGeom>
            </p:spPr>
          </p:pic>
        </p:grpSp>
        <p:grpSp>
          <p:nvGrpSpPr>
            <p:cNvPr id="6" name="Group 5">
              <a:extLst>
                <a:ext uri="{FF2B5EF4-FFF2-40B4-BE49-F238E27FC236}">
                  <a16:creationId xmlns:a16="http://schemas.microsoft.com/office/drawing/2014/main" id="{187960BC-E255-7FF4-04F8-8D82F6F1473E}"/>
                </a:ext>
              </a:extLst>
            </p:cNvPr>
            <p:cNvGrpSpPr/>
            <p:nvPr/>
          </p:nvGrpSpPr>
          <p:grpSpPr>
            <a:xfrm rot="19633675">
              <a:off x="5072936" y="799516"/>
              <a:ext cx="1281387" cy="1770306"/>
              <a:chOff x="7099294" y="491656"/>
              <a:chExt cx="1281387" cy="1770306"/>
            </a:xfrm>
          </p:grpSpPr>
          <p:grpSp>
            <p:nvGrpSpPr>
              <p:cNvPr id="7" name="Group 6">
                <a:extLst>
                  <a:ext uri="{FF2B5EF4-FFF2-40B4-BE49-F238E27FC236}">
                    <a16:creationId xmlns:a16="http://schemas.microsoft.com/office/drawing/2014/main" id="{38B5CE2C-88B3-C597-4364-19F664D15BCE}"/>
                  </a:ext>
                </a:extLst>
              </p:cNvPr>
              <p:cNvGrpSpPr/>
              <p:nvPr/>
            </p:nvGrpSpPr>
            <p:grpSpPr>
              <a:xfrm>
                <a:off x="7099294" y="1094126"/>
                <a:ext cx="807508" cy="1167836"/>
                <a:chOff x="7099294" y="1094126"/>
                <a:chExt cx="807508" cy="1167836"/>
              </a:xfrm>
            </p:grpSpPr>
            <p:pic>
              <p:nvPicPr>
                <p:cNvPr id="9" name="Picture 8">
                  <a:extLst>
                    <a:ext uri="{FF2B5EF4-FFF2-40B4-BE49-F238E27FC236}">
                      <a16:creationId xmlns:a16="http://schemas.microsoft.com/office/drawing/2014/main" id="{073E0A38-F850-26F8-5C0C-124567683606}"/>
                    </a:ext>
                  </a:extLst>
                </p:cNvPr>
                <p:cNvPicPr>
                  <a:picLocks noChangeAspect="1"/>
                </p:cNvPicPr>
                <p:nvPr/>
              </p:nvPicPr>
              <p:blipFill>
                <a:blip r:embed="rId5">
                  <a:duotone>
                    <a:prstClr val="black"/>
                    <a:schemeClr val="accent1">
                      <a:tint val="45000"/>
                      <a:satMod val="400000"/>
                    </a:schemeClr>
                  </a:duotone>
                </a:blip>
                <a:stretch>
                  <a:fillRect/>
                </a:stretch>
              </p:blipFill>
              <p:spPr>
                <a:xfrm>
                  <a:off x="7099294" y="1603993"/>
                  <a:ext cx="807508" cy="657969"/>
                </a:xfrm>
                <a:prstGeom prst="rect">
                  <a:avLst/>
                </a:prstGeom>
              </p:spPr>
            </p:pic>
            <p:sp>
              <p:nvSpPr>
                <p:cNvPr id="10" name="Arc 9">
                  <a:extLst>
                    <a:ext uri="{FF2B5EF4-FFF2-40B4-BE49-F238E27FC236}">
                      <a16:creationId xmlns:a16="http://schemas.microsoft.com/office/drawing/2014/main" id="{93C8AF45-53B2-BBC2-1516-402D00A6662C}"/>
                    </a:ext>
                  </a:extLst>
                </p:cNvPr>
                <p:cNvSpPr/>
                <p:nvPr/>
              </p:nvSpPr>
              <p:spPr>
                <a:xfrm rot="12000044">
                  <a:off x="7208739" y="1094126"/>
                  <a:ext cx="452907" cy="690554"/>
                </a:xfrm>
                <a:prstGeom prst="arc">
                  <a:avLst>
                    <a:gd name="adj1" fmla="val 16910651"/>
                    <a:gd name="adj2" fmla="val 3454716"/>
                  </a:avLst>
                </a:prstGeom>
                <a:ln w="25400">
                  <a:solidFill>
                    <a:srgbClr val="FFC000"/>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pic>
            <p:nvPicPr>
              <p:cNvPr id="8" name="Picture 7">
                <a:extLst>
                  <a:ext uri="{FF2B5EF4-FFF2-40B4-BE49-F238E27FC236}">
                    <a16:creationId xmlns:a16="http://schemas.microsoft.com/office/drawing/2014/main" id="{50F04E30-1BD7-1514-2B8B-58FEEDED75A0}"/>
                  </a:ext>
                </a:extLst>
              </p:cNvPr>
              <p:cNvPicPr>
                <a:picLocks noChangeAspect="1"/>
              </p:cNvPicPr>
              <p:nvPr/>
            </p:nvPicPr>
            <p:blipFill>
              <a:blip r:embed="rId6">
                <a:duotone>
                  <a:prstClr val="black"/>
                  <a:schemeClr val="accent1">
                    <a:tint val="45000"/>
                    <a:satMod val="400000"/>
                  </a:schemeClr>
                </a:duotone>
              </a:blip>
              <a:stretch>
                <a:fillRect/>
              </a:stretch>
            </p:blipFill>
            <p:spPr>
              <a:xfrm rot="2840646">
                <a:off x="7226079" y="890778"/>
                <a:ext cx="1553723" cy="755480"/>
              </a:xfrm>
              <a:prstGeom prst="rect">
                <a:avLst/>
              </a:prstGeom>
            </p:spPr>
          </p:pic>
        </p:grpSp>
      </p:grpSp>
      <p:sp>
        <p:nvSpPr>
          <p:cNvPr id="19" name="TextBox 18">
            <a:extLst>
              <a:ext uri="{FF2B5EF4-FFF2-40B4-BE49-F238E27FC236}">
                <a16:creationId xmlns:a16="http://schemas.microsoft.com/office/drawing/2014/main" id="{9A266F9C-CF42-355E-FEAC-C8354879F044}"/>
              </a:ext>
            </a:extLst>
          </p:cNvPr>
          <p:cNvSpPr txBox="1"/>
          <p:nvPr/>
        </p:nvSpPr>
        <p:spPr>
          <a:xfrm>
            <a:off x="5143500" y="4857750"/>
            <a:ext cx="2478564"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 / Science Advances (2018)</a:t>
            </a:r>
          </a:p>
        </p:txBody>
      </p:sp>
      <p:sp>
        <p:nvSpPr>
          <p:cNvPr id="20" name="TextBox 19">
            <a:extLst>
              <a:ext uri="{FF2B5EF4-FFF2-40B4-BE49-F238E27FC236}">
                <a16:creationId xmlns:a16="http://schemas.microsoft.com/office/drawing/2014/main" id="{24A77FAD-5F7A-8513-C73C-7D57C653F5E5}"/>
              </a:ext>
            </a:extLst>
          </p:cNvPr>
          <p:cNvSpPr txBox="1"/>
          <p:nvPr/>
        </p:nvSpPr>
        <p:spPr>
          <a:xfrm>
            <a:off x="1212384" y="110952"/>
            <a:ext cx="6731467" cy="461665"/>
          </a:xfrm>
          <a:prstGeom prst="rect">
            <a:avLst/>
          </a:prstGeom>
          <a:noFill/>
        </p:spPr>
        <p:txBody>
          <a:bodyPr wrap="square" rtlCol="0">
            <a:spAutoFit/>
          </a:bodyPr>
          <a:lstStyle/>
          <a:p>
            <a:pPr algn="ctr"/>
            <a:r>
              <a:rPr lang="en-US" sz="2400" dirty="0">
                <a:latin typeface="Candara" panose="020E0502030303020204" pitchFamily="34" charset="0"/>
                <a:ea typeface="Myriad Pro" charset="0"/>
                <a:cs typeface="Myriad Pro" charset="0"/>
              </a:rPr>
              <a:t>Anti-Pesticide Cream</a:t>
            </a:r>
          </a:p>
        </p:txBody>
      </p:sp>
      <p:pic>
        <p:nvPicPr>
          <p:cNvPr id="22" name="Picture 21">
            <a:extLst>
              <a:ext uri="{FF2B5EF4-FFF2-40B4-BE49-F238E27FC236}">
                <a16:creationId xmlns:a16="http://schemas.microsoft.com/office/drawing/2014/main" id="{F2E23B25-CB9B-7241-7942-4724DB6B353B}"/>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brightnessContrast bright="-15000" contrast="15000"/>
                    </a14:imgEffect>
                  </a14:imgLayer>
                </a14:imgProps>
              </a:ext>
            </a:extLst>
          </a:blip>
          <a:srcRect t="23016" b="3968"/>
          <a:stretch/>
        </p:blipFill>
        <p:spPr>
          <a:xfrm>
            <a:off x="2400300" y="2743200"/>
            <a:ext cx="1371600" cy="1225119"/>
          </a:xfrm>
          <a:prstGeom prst="rect">
            <a:avLst/>
          </a:prstGeom>
          <a:effectLst>
            <a:softEdge rad="127000"/>
          </a:effectLst>
        </p:spPr>
      </p:pic>
    </p:spTree>
    <p:extLst>
      <p:ext uri="{BB962C8B-B14F-4D97-AF65-F5344CB8AC3E}">
        <p14:creationId xmlns:p14="http://schemas.microsoft.com/office/powerpoint/2010/main" val="2612722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BCA194-BD4B-F4F1-B3E3-A0F66955CD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9850" y="0"/>
            <a:ext cx="3909262" cy="5143500"/>
          </a:xfrm>
          <a:prstGeom prst="rect">
            <a:avLst/>
          </a:prstGeom>
        </p:spPr>
      </p:pic>
      <p:sp>
        <p:nvSpPr>
          <p:cNvPr id="3" name="TextBox 2">
            <a:extLst>
              <a:ext uri="{FF2B5EF4-FFF2-40B4-BE49-F238E27FC236}">
                <a16:creationId xmlns:a16="http://schemas.microsoft.com/office/drawing/2014/main" id="{54D24E1F-CA0B-BD0A-09E1-A098B9D80579}"/>
              </a:ext>
            </a:extLst>
          </p:cNvPr>
          <p:cNvSpPr txBox="1"/>
          <p:nvPr/>
        </p:nvSpPr>
        <p:spPr>
          <a:xfrm>
            <a:off x="6572251" y="4743450"/>
            <a:ext cx="1000595" cy="253916"/>
          </a:xfrm>
          <a:prstGeom prst="rect">
            <a:avLst/>
          </a:prstGeom>
          <a:noFill/>
        </p:spPr>
        <p:txBody>
          <a:bodyPr wrap="none" rtlCol="0">
            <a:spAutoFit/>
          </a:bodyPr>
          <a:lstStyle/>
          <a:p>
            <a:r>
              <a:rPr lang="en-US" sz="1050" i="1" dirty="0">
                <a:solidFill>
                  <a:schemeClr val="bg1"/>
                </a:solidFill>
                <a:latin typeface="Candara" panose="020E0502030303020204" pitchFamily="34" charset="0"/>
              </a:rPr>
              <a:t>Credit: </a:t>
            </a:r>
            <a:r>
              <a:rPr lang="en-US" sz="1050" dirty="0">
                <a:solidFill>
                  <a:schemeClr val="bg1"/>
                </a:solidFill>
                <a:latin typeface="Candara" panose="020E0502030303020204" pitchFamily="34" charset="0"/>
              </a:rPr>
              <a:t>Vemula</a:t>
            </a:r>
          </a:p>
        </p:txBody>
      </p:sp>
    </p:spTree>
    <p:extLst>
      <p:ext uri="{BB962C8B-B14F-4D97-AF65-F5344CB8AC3E}">
        <p14:creationId xmlns:p14="http://schemas.microsoft.com/office/powerpoint/2010/main" val="276598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1" name="Google Shape;9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2" name="Google Shape;92;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F7FF3-60F4-3D01-365A-5C99A7881ADC}"/>
              </a:ext>
            </a:extLst>
          </p:cNvPr>
          <p:cNvPicPr>
            <a:picLocks noChangeAspect="1"/>
          </p:cNvPicPr>
          <p:nvPr/>
        </p:nvPicPr>
        <p:blipFill rotWithShape="1">
          <a:blip r:embed="rId2"/>
          <a:srcRect l="4445" t="12222" r="4445" b="13333"/>
          <a:stretch/>
        </p:blipFill>
        <p:spPr>
          <a:xfrm rot="19780082">
            <a:off x="1403067" y="1855410"/>
            <a:ext cx="1529331" cy="1249576"/>
          </a:xfrm>
          <a:prstGeom prst="rect">
            <a:avLst/>
          </a:prstGeom>
        </p:spPr>
      </p:pic>
      <p:grpSp>
        <p:nvGrpSpPr>
          <p:cNvPr id="3" name="Group 2">
            <a:extLst>
              <a:ext uri="{FF2B5EF4-FFF2-40B4-BE49-F238E27FC236}">
                <a16:creationId xmlns:a16="http://schemas.microsoft.com/office/drawing/2014/main" id="{86ED2745-5A6E-58E9-33E0-DA2621EF74AC}"/>
              </a:ext>
            </a:extLst>
          </p:cNvPr>
          <p:cNvGrpSpPr/>
          <p:nvPr/>
        </p:nvGrpSpPr>
        <p:grpSpPr>
          <a:xfrm>
            <a:off x="3442719" y="1651838"/>
            <a:ext cx="1529331" cy="1685267"/>
            <a:chOff x="2937556" y="1700218"/>
            <a:chExt cx="2039108" cy="2247022"/>
          </a:xfrm>
        </p:grpSpPr>
        <p:pic>
          <p:nvPicPr>
            <p:cNvPr id="4" name="Picture 3">
              <a:extLst>
                <a:ext uri="{FF2B5EF4-FFF2-40B4-BE49-F238E27FC236}">
                  <a16:creationId xmlns:a16="http://schemas.microsoft.com/office/drawing/2014/main" id="{BF0B60D2-354A-7412-BB35-DE7A630B3E2B}"/>
                </a:ext>
              </a:extLst>
            </p:cNvPr>
            <p:cNvPicPr>
              <a:picLocks noChangeAspect="1"/>
            </p:cNvPicPr>
            <p:nvPr/>
          </p:nvPicPr>
          <p:blipFill rotWithShape="1">
            <a:blip r:embed="rId2"/>
            <a:srcRect l="4445" t="12222" r="4445" b="13333"/>
            <a:stretch/>
          </p:blipFill>
          <p:spPr>
            <a:xfrm rot="19780082">
              <a:off x="2937556" y="1971648"/>
              <a:ext cx="2039108" cy="1666101"/>
            </a:xfrm>
            <a:prstGeom prst="rect">
              <a:avLst/>
            </a:prstGeom>
          </p:spPr>
        </p:pic>
        <p:grpSp>
          <p:nvGrpSpPr>
            <p:cNvPr id="5" name="Group 4">
              <a:extLst>
                <a:ext uri="{FF2B5EF4-FFF2-40B4-BE49-F238E27FC236}">
                  <a16:creationId xmlns:a16="http://schemas.microsoft.com/office/drawing/2014/main" id="{BA27D5AD-C440-A910-4B1B-E5EC05B49BDF}"/>
                </a:ext>
              </a:extLst>
            </p:cNvPr>
            <p:cNvGrpSpPr/>
            <p:nvPr/>
          </p:nvGrpSpPr>
          <p:grpSpPr>
            <a:xfrm>
              <a:off x="3423757" y="3482814"/>
              <a:ext cx="399473" cy="464426"/>
              <a:chOff x="5219860" y="3364047"/>
              <a:chExt cx="399473" cy="464426"/>
            </a:xfrm>
          </p:grpSpPr>
          <p:pic>
            <p:nvPicPr>
              <p:cNvPr id="15" name="Picture 14">
                <a:extLst>
                  <a:ext uri="{FF2B5EF4-FFF2-40B4-BE49-F238E27FC236}">
                    <a16:creationId xmlns:a16="http://schemas.microsoft.com/office/drawing/2014/main" id="{CC9BED6E-ED25-E6C3-FD5A-1C31DFB1D3D0}"/>
                  </a:ext>
                </a:extLst>
              </p:cNvPr>
              <p:cNvPicPr>
                <a:picLocks noChangeAspect="1"/>
              </p:cNvPicPr>
              <p:nvPr/>
            </p:nvPicPr>
            <p:blipFill>
              <a:blip r:embed="rId3"/>
              <a:stretch>
                <a:fillRect/>
              </a:stretch>
            </p:blipFill>
            <p:spPr>
              <a:xfrm>
                <a:off x="5219860" y="3429000"/>
                <a:ext cx="399473" cy="399473"/>
              </a:xfrm>
              <a:prstGeom prst="rect">
                <a:avLst/>
              </a:prstGeom>
            </p:spPr>
          </p:pic>
          <p:cxnSp>
            <p:nvCxnSpPr>
              <p:cNvPr id="16" name="Straight Connector 15">
                <a:extLst>
                  <a:ext uri="{FF2B5EF4-FFF2-40B4-BE49-F238E27FC236}">
                    <a16:creationId xmlns:a16="http://schemas.microsoft.com/office/drawing/2014/main" id="{38959E8D-0161-30C4-45AA-2529F5E42475}"/>
                  </a:ext>
                </a:extLst>
              </p:cNvPr>
              <p:cNvCxnSpPr/>
              <p:nvPr/>
            </p:nvCxnSpPr>
            <p:spPr>
              <a:xfrm flipV="1">
                <a:off x="5257800" y="3364047"/>
                <a:ext cx="11276" cy="141153"/>
              </a:xfrm>
              <a:prstGeom prst="line">
                <a:avLst/>
              </a:prstGeom>
              <a:ln w="12700">
                <a:solidFill>
                  <a:srgbClr val="FF0000"/>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782B054E-7062-7913-CC14-68AB8C1E7ED3}"/>
                </a:ext>
              </a:extLst>
            </p:cNvPr>
            <p:cNvGrpSpPr/>
            <p:nvPr/>
          </p:nvGrpSpPr>
          <p:grpSpPr>
            <a:xfrm>
              <a:off x="4116434" y="3391754"/>
              <a:ext cx="399473" cy="464426"/>
              <a:chOff x="5219860" y="3364047"/>
              <a:chExt cx="399473" cy="464426"/>
            </a:xfrm>
          </p:grpSpPr>
          <p:pic>
            <p:nvPicPr>
              <p:cNvPr id="13" name="Picture 12">
                <a:extLst>
                  <a:ext uri="{FF2B5EF4-FFF2-40B4-BE49-F238E27FC236}">
                    <a16:creationId xmlns:a16="http://schemas.microsoft.com/office/drawing/2014/main" id="{8DDBAB36-3053-8E41-8EC2-5CC96CABF945}"/>
                  </a:ext>
                </a:extLst>
              </p:cNvPr>
              <p:cNvPicPr>
                <a:picLocks noChangeAspect="1"/>
              </p:cNvPicPr>
              <p:nvPr/>
            </p:nvPicPr>
            <p:blipFill>
              <a:blip r:embed="rId3"/>
              <a:stretch>
                <a:fillRect/>
              </a:stretch>
            </p:blipFill>
            <p:spPr>
              <a:xfrm>
                <a:off x="5219860" y="3429000"/>
                <a:ext cx="399473" cy="399473"/>
              </a:xfrm>
              <a:prstGeom prst="rect">
                <a:avLst/>
              </a:prstGeom>
            </p:spPr>
          </p:pic>
          <p:cxnSp>
            <p:nvCxnSpPr>
              <p:cNvPr id="14" name="Straight Connector 13">
                <a:extLst>
                  <a:ext uri="{FF2B5EF4-FFF2-40B4-BE49-F238E27FC236}">
                    <a16:creationId xmlns:a16="http://schemas.microsoft.com/office/drawing/2014/main" id="{C8D36147-23DA-BD4A-A7F0-BAA8440DC826}"/>
                  </a:ext>
                </a:extLst>
              </p:cNvPr>
              <p:cNvCxnSpPr/>
              <p:nvPr/>
            </p:nvCxnSpPr>
            <p:spPr>
              <a:xfrm flipV="1">
                <a:off x="5257800" y="3364047"/>
                <a:ext cx="11276" cy="141153"/>
              </a:xfrm>
              <a:prstGeom prst="line">
                <a:avLst/>
              </a:prstGeom>
              <a:ln w="12700">
                <a:solidFill>
                  <a:srgbClr val="FF0000"/>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73888EE-544C-17AE-CF4E-5ED1B3309E4D}"/>
                </a:ext>
              </a:extLst>
            </p:cNvPr>
            <p:cNvGrpSpPr/>
            <p:nvPr/>
          </p:nvGrpSpPr>
          <p:grpSpPr>
            <a:xfrm rot="11735914">
              <a:off x="4330618" y="1700218"/>
              <a:ext cx="399473" cy="464426"/>
              <a:chOff x="5219860" y="3364047"/>
              <a:chExt cx="399473" cy="464426"/>
            </a:xfrm>
          </p:grpSpPr>
          <p:pic>
            <p:nvPicPr>
              <p:cNvPr id="11" name="Picture 10">
                <a:extLst>
                  <a:ext uri="{FF2B5EF4-FFF2-40B4-BE49-F238E27FC236}">
                    <a16:creationId xmlns:a16="http://schemas.microsoft.com/office/drawing/2014/main" id="{D3AC1A29-9202-CF0B-951D-799F14D974A4}"/>
                  </a:ext>
                </a:extLst>
              </p:cNvPr>
              <p:cNvPicPr>
                <a:picLocks noChangeAspect="1"/>
              </p:cNvPicPr>
              <p:nvPr/>
            </p:nvPicPr>
            <p:blipFill>
              <a:blip r:embed="rId3"/>
              <a:stretch>
                <a:fillRect/>
              </a:stretch>
            </p:blipFill>
            <p:spPr>
              <a:xfrm>
                <a:off x="5219860" y="3429000"/>
                <a:ext cx="399473" cy="399473"/>
              </a:xfrm>
              <a:prstGeom prst="rect">
                <a:avLst/>
              </a:prstGeom>
            </p:spPr>
          </p:pic>
          <p:cxnSp>
            <p:nvCxnSpPr>
              <p:cNvPr id="12" name="Straight Connector 11">
                <a:extLst>
                  <a:ext uri="{FF2B5EF4-FFF2-40B4-BE49-F238E27FC236}">
                    <a16:creationId xmlns:a16="http://schemas.microsoft.com/office/drawing/2014/main" id="{7D622220-DE7B-121D-0930-313CAC1B4766}"/>
                  </a:ext>
                </a:extLst>
              </p:cNvPr>
              <p:cNvCxnSpPr/>
              <p:nvPr/>
            </p:nvCxnSpPr>
            <p:spPr>
              <a:xfrm flipV="1">
                <a:off x="5257800" y="3364047"/>
                <a:ext cx="11276" cy="141153"/>
              </a:xfrm>
              <a:prstGeom prst="line">
                <a:avLst/>
              </a:prstGeom>
              <a:ln w="12700">
                <a:solidFill>
                  <a:srgbClr val="FF0000"/>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56DD4CD-A0B6-2C04-8A64-90DD56E5F964}"/>
                </a:ext>
              </a:extLst>
            </p:cNvPr>
            <p:cNvGrpSpPr/>
            <p:nvPr/>
          </p:nvGrpSpPr>
          <p:grpSpPr>
            <a:xfrm rot="11735914">
              <a:off x="3626409" y="1700218"/>
              <a:ext cx="399473" cy="464426"/>
              <a:chOff x="5219860" y="3364047"/>
              <a:chExt cx="399473" cy="464426"/>
            </a:xfrm>
          </p:grpSpPr>
          <p:pic>
            <p:nvPicPr>
              <p:cNvPr id="9" name="Picture 8">
                <a:extLst>
                  <a:ext uri="{FF2B5EF4-FFF2-40B4-BE49-F238E27FC236}">
                    <a16:creationId xmlns:a16="http://schemas.microsoft.com/office/drawing/2014/main" id="{831AA20F-0159-4AAF-31D5-B8D0442EEC8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Lst>
              </a:blip>
              <a:stretch>
                <a:fillRect/>
              </a:stretch>
            </p:blipFill>
            <p:spPr>
              <a:xfrm>
                <a:off x="5219860" y="3429000"/>
                <a:ext cx="399473" cy="399473"/>
              </a:xfrm>
              <a:prstGeom prst="rect">
                <a:avLst/>
              </a:prstGeom>
            </p:spPr>
          </p:pic>
          <p:cxnSp>
            <p:nvCxnSpPr>
              <p:cNvPr id="10" name="Straight Connector 9">
                <a:extLst>
                  <a:ext uri="{FF2B5EF4-FFF2-40B4-BE49-F238E27FC236}">
                    <a16:creationId xmlns:a16="http://schemas.microsoft.com/office/drawing/2014/main" id="{63B28B94-CF51-1167-5C94-F65319F2BFC1}"/>
                  </a:ext>
                </a:extLst>
              </p:cNvPr>
              <p:cNvCxnSpPr/>
              <p:nvPr/>
            </p:nvCxnSpPr>
            <p:spPr>
              <a:xfrm flipV="1">
                <a:off x="5257800" y="3364047"/>
                <a:ext cx="11276" cy="141153"/>
              </a:xfrm>
              <a:prstGeom prst="line">
                <a:avLst/>
              </a:prstGeom>
              <a:ln w="12700">
                <a:solidFill>
                  <a:srgbClr val="FF0000"/>
                </a:solidFill>
                <a:tailEnd type="none" w="med" len="lg"/>
              </a:ln>
            </p:spPr>
            <p:style>
              <a:lnRef idx="1">
                <a:schemeClr val="accent1"/>
              </a:lnRef>
              <a:fillRef idx="0">
                <a:schemeClr val="accent1"/>
              </a:fillRef>
              <a:effectRef idx="0">
                <a:schemeClr val="accent1"/>
              </a:effectRef>
              <a:fontRef idx="minor">
                <a:schemeClr val="tx1"/>
              </a:fontRef>
            </p:style>
          </p:cxnSp>
        </p:grpSp>
      </p:grpSp>
      <p:sp>
        <p:nvSpPr>
          <p:cNvPr id="18" name="Left Arrow 17">
            <a:extLst>
              <a:ext uri="{FF2B5EF4-FFF2-40B4-BE49-F238E27FC236}">
                <a16:creationId xmlns:a16="http://schemas.microsoft.com/office/drawing/2014/main" id="{8A397DF2-71B6-9C97-98E3-300ABD7DE875}"/>
              </a:ext>
            </a:extLst>
          </p:cNvPr>
          <p:cNvSpPr/>
          <p:nvPr/>
        </p:nvSpPr>
        <p:spPr>
          <a:xfrm rot="10800000">
            <a:off x="5327648" y="1809294"/>
            <a:ext cx="342900" cy="1517072"/>
          </a:xfrm>
          <a:prstGeom prst="left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Left Arrow 21">
            <a:extLst>
              <a:ext uri="{FF2B5EF4-FFF2-40B4-BE49-F238E27FC236}">
                <a16:creationId xmlns:a16="http://schemas.microsoft.com/office/drawing/2014/main" id="{77D92001-6F49-DBBB-B738-E16C18473783}"/>
              </a:ext>
            </a:extLst>
          </p:cNvPr>
          <p:cNvSpPr/>
          <p:nvPr/>
        </p:nvSpPr>
        <p:spPr>
          <a:xfrm rot="10800000">
            <a:off x="3086101" y="1809294"/>
            <a:ext cx="342900" cy="1517072"/>
          </a:xfrm>
          <a:prstGeom prst="left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TextBox 22">
            <a:extLst>
              <a:ext uri="{FF2B5EF4-FFF2-40B4-BE49-F238E27FC236}">
                <a16:creationId xmlns:a16="http://schemas.microsoft.com/office/drawing/2014/main" id="{C99C17C8-3ACC-3D30-C481-EFA5B85B8C7E}"/>
              </a:ext>
            </a:extLst>
          </p:cNvPr>
          <p:cNvSpPr txBox="1"/>
          <p:nvPr/>
        </p:nvSpPr>
        <p:spPr>
          <a:xfrm>
            <a:off x="1212384" y="110952"/>
            <a:ext cx="6731467" cy="461665"/>
          </a:xfrm>
          <a:prstGeom prst="rect">
            <a:avLst/>
          </a:prstGeom>
          <a:noFill/>
        </p:spPr>
        <p:txBody>
          <a:bodyPr wrap="square" rtlCol="0">
            <a:spAutoFit/>
          </a:bodyPr>
          <a:lstStyle/>
          <a:p>
            <a:pPr algn="ctr"/>
            <a:r>
              <a:rPr lang="en-US" sz="2400" dirty="0">
                <a:latin typeface="Candara" panose="020E0502030303020204" pitchFamily="34" charset="0"/>
                <a:ea typeface="Myriad Pro" charset="0"/>
                <a:cs typeface="Myriad Pro" charset="0"/>
              </a:rPr>
              <a:t>Anti-Pesticide Fabric</a:t>
            </a:r>
          </a:p>
        </p:txBody>
      </p:sp>
      <p:pic>
        <p:nvPicPr>
          <p:cNvPr id="26" name="Picture 25">
            <a:extLst>
              <a:ext uri="{FF2B5EF4-FFF2-40B4-BE49-F238E27FC236}">
                <a16:creationId xmlns:a16="http://schemas.microsoft.com/office/drawing/2014/main" id="{40854BDD-CF43-5763-1544-53D2B56259F2}"/>
              </a:ext>
            </a:extLst>
          </p:cNvPr>
          <p:cNvPicPr>
            <a:picLocks noChangeAspect="1"/>
          </p:cNvPicPr>
          <p:nvPr/>
        </p:nvPicPr>
        <p:blipFill>
          <a:blip r:embed="rId6"/>
          <a:stretch>
            <a:fillRect/>
          </a:stretch>
        </p:blipFill>
        <p:spPr>
          <a:xfrm>
            <a:off x="5815292" y="1200150"/>
            <a:ext cx="1285530" cy="3117127"/>
          </a:xfrm>
          <a:prstGeom prst="rect">
            <a:avLst/>
          </a:prstGeom>
          <a:effectLst>
            <a:softEdge rad="127000"/>
          </a:effectLst>
        </p:spPr>
      </p:pic>
      <p:sp>
        <p:nvSpPr>
          <p:cNvPr id="27" name="TextBox 26">
            <a:extLst>
              <a:ext uri="{FF2B5EF4-FFF2-40B4-BE49-F238E27FC236}">
                <a16:creationId xmlns:a16="http://schemas.microsoft.com/office/drawing/2014/main" id="{6235A445-F84E-6924-E9DB-ACB4624F38F6}"/>
              </a:ext>
            </a:extLst>
          </p:cNvPr>
          <p:cNvSpPr txBox="1"/>
          <p:nvPr/>
        </p:nvSpPr>
        <p:spPr>
          <a:xfrm>
            <a:off x="6572251" y="474345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spTree>
    <p:extLst>
      <p:ext uri="{BB962C8B-B14F-4D97-AF65-F5344CB8AC3E}">
        <p14:creationId xmlns:p14="http://schemas.microsoft.com/office/powerpoint/2010/main" val="1436380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B5BD369-635D-9B6F-7B8E-F492E1FC3384}"/>
              </a:ext>
            </a:extLst>
          </p:cNvPr>
          <p:cNvGrpSpPr/>
          <p:nvPr/>
        </p:nvGrpSpPr>
        <p:grpSpPr>
          <a:xfrm>
            <a:off x="1635684" y="1151752"/>
            <a:ext cx="1209097" cy="1042433"/>
            <a:chOff x="755767" y="2004414"/>
            <a:chExt cx="1612129" cy="1389911"/>
          </a:xfrm>
        </p:grpSpPr>
        <p:sp>
          <p:nvSpPr>
            <p:cNvPr id="15" name="TextBox 14">
              <a:extLst>
                <a:ext uri="{FF2B5EF4-FFF2-40B4-BE49-F238E27FC236}">
                  <a16:creationId xmlns:a16="http://schemas.microsoft.com/office/drawing/2014/main" id="{C5A09B88-F6DB-0525-22BD-73AA0A0F3995}"/>
                </a:ext>
              </a:extLst>
            </p:cNvPr>
            <p:cNvSpPr txBox="1"/>
            <p:nvPr/>
          </p:nvSpPr>
          <p:spPr>
            <a:xfrm>
              <a:off x="755767" y="2004414"/>
              <a:ext cx="1607705" cy="400109"/>
            </a:xfrm>
            <a:prstGeom prst="rect">
              <a:avLst/>
            </a:prstGeom>
            <a:noFill/>
          </p:spPr>
          <p:txBody>
            <a:bodyPr wrap="none" rtlCol="0">
              <a:spAutoFit/>
            </a:bodyPr>
            <a:lstStyle/>
            <a:p>
              <a:r>
                <a:rPr lang="en-US" sz="1350" dirty="0">
                  <a:latin typeface="Candara" panose="020E0502030303020204" pitchFamily="34" charset="0"/>
                </a:rPr>
                <a:t>Normal Fabric</a:t>
              </a:r>
            </a:p>
          </p:txBody>
        </p:sp>
        <p:grpSp>
          <p:nvGrpSpPr>
            <p:cNvPr id="16" name="Group 15">
              <a:extLst>
                <a:ext uri="{FF2B5EF4-FFF2-40B4-BE49-F238E27FC236}">
                  <a16:creationId xmlns:a16="http://schemas.microsoft.com/office/drawing/2014/main" id="{588BA588-B8F9-4921-352B-B5EFF8B2BE6A}"/>
                </a:ext>
              </a:extLst>
            </p:cNvPr>
            <p:cNvGrpSpPr/>
            <p:nvPr/>
          </p:nvGrpSpPr>
          <p:grpSpPr>
            <a:xfrm>
              <a:off x="767552" y="2328546"/>
              <a:ext cx="1600344" cy="1065779"/>
              <a:chOff x="3314153" y="789460"/>
              <a:chExt cx="1600344" cy="1065779"/>
            </a:xfrm>
          </p:grpSpPr>
          <p:pic>
            <p:nvPicPr>
              <p:cNvPr id="17" name="Picture 16">
                <a:extLst>
                  <a:ext uri="{FF2B5EF4-FFF2-40B4-BE49-F238E27FC236}">
                    <a16:creationId xmlns:a16="http://schemas.microsoft.com/office/drawing/2014/main" id="{00B9EBCE-64F6-C20F-0D7F-033B012531D8}"/>
                  </a:ext>
                </a:extLst>
              </p:cNvPr>
              <p:cNvPicPr>
                <a:picLocks noChangeAspect="1"/>
              </p:cNvPicPr>
              <p:nvPr/>
            </p:nvPicPr>
            <p:blipFill rotWithShape="1">
              <a:blip r:embed="rId2"/>
              <a:srcRect t="63639" r="66785"/>
              <a:stretch/>
            </p:blipFill>
            <p:spPr>
              <a:xfrm>
                <a:off x="3314153" y="853360"/>
                <a:ext cx="1404911" cy="1001879"/>
              </a:xfrm>
              <a:prstGeom prst="rect">
                <a:avLst/>
              </a:prstGeom>
            </p:spPr>
          </p:pic>
          <p:pic>
            <p:nvPicPr>
              <p:cNvPr id="18" name="Picture 17">
                <a:extLst>
                  <a:ext uri="{FF2B5EF4-FFF2-40B4-BE49-F238E27FC236}">
                    <a16:creationId xmlns:a16="http://schemas.microsoft.com/office/drawing/2014/main" id="{24726DFE-44BC-02E9-7189-916705A7F29C}"/>
                  </a:ext>
                </a:extLst>
              </p:cNvPr>
              <p:cNvPicPr>
                <a:picLocks noChangeAspect="1"/>
              </p:cNvPicPr>
              <p:nvPr/>
            </p:nvPicPr>
            <p:blipFill>
              <a:blip r:embed="rId3"/>
              <a:stretch>
                <a:fillRect/>
              </a:stretch>
            </p:blipFill>
            <p:spPr>
              <a:xfrm rot="21396751">
                <a:off x="3719365" y="1038469"/>
                <a:ext cx="445350" cy="445350"/>
              </a:xfrm>
              <a:prstGeom prst="rect">
                <a:avLst/>
              </a:prstGeom>
            </p:spPr>
          </p:pic>
          <p:grpSp>
            <p:nvGrpSpPr>
              <p:cNvPr id="19" name="Group 18">
                <a:extLst>
                  <a:ext uri="{FF2B5EF4-FFF2-40B4-BE49-F238E27FC236}">
                    <a16:creationId xmlns:a16="http://schemas.microsoft.com/office/drawing/2014/main" id="{C884E954-DB7D-968A-91F4-33CEAB83743C}"/>
                  </a:ext>
                </a:extLst>
              </p:cNvPr>
              <p:cNvGrpSpPr/>
              <p:nvPr/>
            </p:nvGrpSpPr>
            <p:grpSpPr>
              <a:xfrm>
                <a:off x="4014035" y="789460"/>
                <a:ext cx="900462" cy="838458"/>
                <a:chOff x="1575296" y="696552"/>
                <a:chExt cx="900462" cy="838458"/>
              </a:xfrm>
            </p:grpSpPr>
            <p:pic>
              <p:nvPicPr>
                <p:cNvPr id="20" name="Picture 19">
                  <a:extLst>
                    <a:ext uri="{FF2B5EF4-FFF2-40B4-BE49-F238E27FC236}">
                      <a16:creationId xmlns:a16="http://schemas.microsoft.com/office/drawing/2014/main" id="{33258C42-1594-7F76-A232-6710E941B5F2}"/>
                    </a:ext>
                  </a:extLst>
                </p:cNvPr>
                <p:cNvPicPr>
                  <a:picLocks noChangeAspect="1"/>
                </p:cNvPicPr>
                <p:nvPr/>
              </p:nvPicPr>
              <p:blipFill>
                <a:blip r:embed="rId4"/>
                <a:stretch>
                  <a:fillRect/>
                </a:stretch>
              </p:blipFill>
              <p:spPr>
                <a:xfrm rot="18650532" flipH="1">
                  <a:off x="1606298" y="665550"/>
                  <a:ext cx="838458" cy="900462"/>
                </a:xfrm>
                <a:prstGeom prst="rect">
                  <a:avLst/>
                </a:prstGeom>
              </p:spPr>
            </p:pic>
            <p:sp>
              <p:nvSpPr>
                <p:cNvPr id="21" name="TextBox 20">
                  <a:extLst>
                    <a:ext uri="{FF2B5EF4-FFF2-40B4-BE49-F238E27FC236}">
                      <a16:creationId xmlns:a16="http://schemas.microsoft.com/office/drawing/2014/main" id="{48BC7917-0964-A4B1-EE90-04D9DE8E19C5}"/>
                    </a:ext>
                  </a:extLst>
                </p:cNvPr>
                <p:cNvSpPr txBox="1"/>
                <p:nvPr/>
              </p:nvSpPr>
              <p:spPr>
                <a:xfrm rot="18801886">
                  <a:off x="1856819" y="1025840"/>
                  <a:ext cx="464230" cy="292388"/>
                </a:xfrm>
                <a:prstGeom prst="rect">
                  <a:avLst/>
                </a:prstGeom>
                <a:noFill/>
              </p:spPr>
              <p:txBody>
                <a:bodyPr wrap="none" rtlCol="0">
                  <a:spAutoFit/>
                </a:bodyPr>
                <a:lstStyle/>
                <a:p>
                  <a:r>
                    <a:rPr lang="en-US" sz="825" b="1" dirty="0" err="1">
                      <a:latin typeface="Avenir Book" panose="02000503020000020003" pitchFamily="2" charset="0"/>
                    </a:rPr>
                    <a:t>EPx</a:t>
                  </a:r>
                  <a:endParaRPr lang="en-US" sz="825" b="1" dirty="0">
                    <a:latin typeface="Avenir Book" panose="02000503020000020003" pitchFamily="2" charset="0"/>
                  </a:endParaRPr>
                </a:p>
              </p:txBody>
            </p:sp>
          </p:grpSp>
        </p:grpSp>
      </p:grpSp>
      <p:grpSp>
        <p:nvGrpSpPr>
          <p:cNvPr id="22" name="Group 21">
            <a:extLst>
              <a:ext uri="{FF2B5EF4-FFF2-40B4-BE49-F238E27FC236}">
                <a16:creationId xmlns:a16="http://schemas.microsoft.com/office/drawing/2014/main" id="{0DDAE9F0-6DD9-3204-6841-2EDE1DE6D5C1}"/>
              </a:ext>
            </a:extLst>
          </p:cNvPr>
          <p:cNvGrpSpPr/>
          <p:nvPr/>
        </p:nvGrpSpPr>
        <p:grpSpPr>
          <a:xfrm>
            <a:off x="1665828" y="2743201"/>
            <a:ext cx="1667444" cy="1158800"/>
            <a:chOff x="6163136" y="447438"/>
            <a:chExt cx="2223259" cy="1545067"/>
          </a:xfrm>
        </p:grpSpPr>
        <p:sp>
          <p:nvSpPr>
            <p:cNvPr id="23" name="TextBox 22">
              <a:extLst>
                <a:ext uri="{FF2B5EF4-FFF2-40B4-BE49-F238E27FC236}">
                  <a16:creationId xmlns:a16="http://schemas.microsoft.com/office/drawing/2014/main" id="{9F9F0EE8-66C4-D589-3DAA-C500AAD11553}"/>
                </a:ext>
              </a:extLst>
            </p:cNvPr>
            <p:cNvSpPr txBox="1"/>
            <p:nvPr/>
          </p:nvSpPr>
          <p:spPr>
            <a:xfrm>
              <a:off x="6163136" y="447438"/>
              <a:ext cx="2223259" cy="400109"/>
            </a:xfrm>
            <a:prstGeom prst="rect">
              <a:avLst/>
            </a:prstGeom>
            <a:noFill/>
          </p:spPr>
          <p:txBody>
            <a:bodyPr wrap="none" rtlCol="0">
              <a:spAutoFit/>
            </a:bodyPr>
            <a:lstStyle/>
            <a:p>
              <a:r>
                <a:rPr lang="en-US" sz="1350" dirty="0">
                  <a:latin typeface="Candara" panose="020E0502030303020204" pitchFamily="34" charset="0"/>
                </a:rPr>
                <a:t>Anti-Pesticide Fabric</a:t>
              </a:r>
            </a:p>
          </p:txBody>
        </p:sp>
        <p:grpSp>
          <p:nvGrpSpPr>
            <p:cNvPr id="24" name="Group 23">
              <a:extLst>
                <a:ext uri="{FF2B5EF4-FFF2-40B4-BE49-F238E27FC236}">
                  <a16:creationId xmlns:a16="http://schemas.microsoft.com/office/drawing/2014/main" id="{9B1C48E8-1665-AAD0-08EE-460C20BA0DA5}"/>
                </a:ext>
              </a:extLst>
            </p:cNvPr>
            <p:cNvGrpSpPr/>
            <p:nvPr/>
          </p:nvGrpSpPr>
          <p:grpSpPr>
            <a:xfrm>
              <a:off x="6191562" y="926726"/>
              <a:ext cx="1600344" cy="1065779"/>
              <a:chOff x="6191562" y="849893"/>
              <a:chExt cx="1600344" cy="1065779"/>
            </a:xfrm>
          </p:grpSpPr>
          <p:pic>
            <p:nvPicPr>
              <p:cNvPr id="25" name="Picture 24">
                <a:extLst>
                  <a:ext uri="{FF2B5EF4-FFF2-40B4-BE49-F238E27FC236}">
                    <a16:creationId xmlns:a16="http://schemas.microsoft.com/office/drawing/2014/main" id="{2BE4CDD2-198E-61A5-7664-2B82CADF62BB}"/>
                  </a:ext>
                </a:extLst>
              </p:cNvPr>
              <p:cNvPicPr>
                <a:picLocks noChangeAspect="1"/>
              </p:cNvPicPr>
              <p:nvPr/>
            </p:nvPicPr>
            <p:blipFill rotWithShape="1">
              <a:blip r:embed="rId2"/>
              <a:srcRect t="63639" r="66785"/>
              <a:stretch/>
            </p:blipFill>
            <p:spPr>
              <a:xfrm>
                <a:off x="6191562" y="913793"/>
                <a:ext cx="1404911" cy="1001879"/>
              </a:xfrm>
              <a:prstGeom prst="rect">
                <a:avLst/>
              </a:prstGeom>
            </p:spPr>
          </p:pic>
          <p:pic>
            <p:nvPicPr>
              <p:cNvPr id="26" name="Picture 25">
                <a:extLst>
                  <a:ext uri="{FF2B5EF4-FFF2-40B4-BE49-F238E27FC236}">
                    <a16:creationId xmlns:a16="http://schemas.microsoft.com/office/drawing/2014/main" id="{DC1D859C-EE12-CCB4-8498-41831D19FFFD}"/>
                  </a:ext>
                </a:extLst>
              </p:cNvPr>
              <p:cNvPicPr>
                <a:picLocks noChangeAspect="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artisticLightScreen/>
                        </a14:imgEffect>
                        <a14:imgEffect>
                          <a14:saturation sat="0"/>
                        </a14:imgEffect>
                      </a14:imgLayer>
                    </a14:imgProps>
                  </a:ext>
                </a:extLst>
              </a:blip>
              <a:stretch>
                <a:fillRect/>
              </a:stretch>
            </p:blipFill>
            <p:spPr>
              <a:xfrm rot="20991694">
                <a:off x="6569130" y="1100256"/>
                <a:ext cx="446400" cy="446400"/>
              </a:xfrm>
              <a:prstGeom prst="rect">
                <a:avLst/>
              </a:prstGeom>
            </p:spPr>
          </p:pic>
          <p:grpSp>
            <p:nvGrpSpPr>
              <p:cNvPr id="27" name="Group 26">
                <a:extLst>
                  <a:ext uri="{FF2B5EF4-FFF2-40B4-BE49-F238E27FC236}">
                    <a16:creationId xmlns:a16="http://schemas.microsoft.com/office/drawing/2014/main" id="{44C16258-3F9E-BDA1-25C9-4AC4CCFF5B57}"/>
                  </a:ext>
                </a:extLst>
              </p:cNvPr>
              <p:cNvGrpSpPr/>
              <p:nvPr/>
            </p:nvGrpSpPr>
            <p:grpSpPr>
              <a:xfrm>
                <a:off x="6891444" y="849893"/>
                <a:ext cx="900462" cy="838458"/>
                <a:chOff x="1575296" y="696552"/>
                <a:chExt cx="900462" cy="838458"/>
              </a:xfrm>
            </p:grpSpPr>
            <p:pic>
              <p:nvPicPr>
                <p:cNvPr id="28" name="Picture 27">
                  <a:extLst>
                    <a:ext uri="{FF2B5EF4-FFF2-40B4-BE49-F238E27FC236}">
                      <a16:creationId xmlns:a16="http://schemas.microsoft.com/office/drawing/2014/main" id="{FDD8E5C8-AB80-3BC4-F4F1-5DF1332B530E}"/>
                    </a:ext>
                  </a:extLst>
                </p:cNvPr>
                <p:cNvPicPr>
                  <a:picLocks noChangeAspect="1"/>
                </p:cNvPicPr>
                <p:nvPr/>
              </p:nvPicPr>
              <p:blipFill>
                <a:blip r:embed="rId4"/>
                <a:stretch>
                  <a:fillRect/>
                </a:stretch>
              </p:blipFill>
              <p:spPr>
                <a:xfrm rot="18650532" flipH="1">
                  <a:off x="1606298" y="665550"/>
                  <a:ext cx="838458" cy="900462"/>
                </a:xfrm>
                <a:prstGeom prst="rect">
                  <a:avLst/>
                </a:prstGeom>
              </p:spPr>
            </p:pic>
            <p:sp>
              <p:nvSpPr>
                <p:cNvPr id="29" name="TextBox 28">
                  <a:extLst>
                    <a:ext uri="{FF2B5EF4-FFF2-40B4-BE49-F238E27FC236}">
                      <a16:creationId xmlns:a16="http://schemas.microsoft.com/office/drawing/2014/main" id="{C896ABD9-6D93-8BE4-6BED-05B1C7D94C3D}"/>
                    </a:ext>
                  </a:extLst>
                </p:cNvPr>
                <p:cNvSpPr txBox="1"/>
                <p:nvPr/>
              </p:nvSpPr>
              <p:spPr>
                <a:xfrm rot="18801886">
                  <a:off x="1856819" y="1025840"/>
                  <a:ext cx="464230" cy="292388"/>
                </a:xfrm>
                <a:prstGeom prst="rect">
                  <a:avLst/>
                </a:prstGeom>
                <a:noFill/>
              </p:spPr>
              <p:txBody>
                <a:bodyPr wrap="none" rtlCol="0">
                  <a:spAutoFit/>
                </a:bodyPr>
                <a:lstStyle/>
                <a:p>
                  <a:r>
                    <a:rPr lang="en-US" sz="825" b="1" dirty="0" err="1">
                      <a:latin typeface="Avenir Book" panose="02000503020000020003" pitchFamily="2" charset="0"/>
                    </a:rPr>
                    <a:t>EPx</a:t>
                  </a:r>
                  <a:endParaRPr lang="en-US" sz="825" b="1" dirty="0">
                    <a:latin typeface="Avenir Book" panose="02000503020000020003" pitchFamily="2" charset="0"/>
                  </a:endParaRPr>
                </a:p>
              </p:txBody>
            </p:sp>
          </p:grpSp>
        </p:grpSp>
      </p:grpSp>
      <p:sp>
        <p:nvSpPr>
          <p:cNvPr id="30" name="Arc 29">
            <a:extLst>
              <a:ext uri="{FF2B5EF4-FFF2-40B4-BE49-F238E27FC236}">
                <a16:creationId xmlns:a16="http://schemas.microsoft.com/office/drawing/2014/main" id="{38D899A4-272B-B5D6-E5AF-30CEA415328C}"/>
              </a:ext>
            </a:extLst>
          </p:cNvPr>
          <p:cNvSpPr/>
          <p:nvPr/>
        </p:nvSpPr>
        <p:spPr>
          <a:xfrm rot="19886746">
            <a:off x="1468357" y="1299727"/>
            <a:ext cx="646664" cy="646664"/>
          </a:xfrm>
          <a:prstGeom prst="arc">
            <a:avLst>
              <a:gd name="adj1" fmla="val 21326394"/>
              <a:gd name="adj2" fmla="val 2767389"/>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31" name="Arc 30">
            <a:extLst>
              <a:ext uri="{FF2B5EF4-FFF2-40B4-BE49-F238E27FC236}">
                <a16:creationId xmlns:a16="http://schemas.microsoft.com/office/drawing/2014/main" id="{71FB7DC7-B138-E93C-9BCF-B5A01830B99C}"/>
              </a:ext>
            </a:extLst>
          </p:cNvPr>
          <p:cNvSpPr/>
          <p:nvPr/>
        </p:nvSpPr>
        <p:spPr>
          <a:xfrm rot="19886746">
            <a:off x="1500266" y="2971114"/>
            <a:ext cx="646664" cy="646664"/>
          </a:xfrm>
          <a:prstGeom prst="arc">
            <a:avLst>
              <a:gd name="adj1" fmla="val 21326394"/>
              <a:gd name="adj2" fmla="val 2767389"/>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32" name="TextBox 31">
            <a:extLst>
              <a:ext uri="{FF2B5EF4-FFF2-40B4-BE49-F238E27FC236}">
                <a16:creationId xmlns:a16="http://schemas.microsoft.com/office/drawing/2014/main" id="{EE231886-A9C5-BCD8-D5CF-B1DEF4875C94}"/>
              </a:ext>
            </a:extLst>
          </p:cNvPr>
          <p:cNvSpPr txBox="1"/>
          <p:nvPr/>
        </p:nvSpPr>
        <p:spPr>
          <a:xfrm>
            <a:off x="5616091" y="1453233"/>
            <a:ext cx="1390124" cy="415498"/>
          </a:xfrm>
          <a:prstGeom prst="rect">
            <a:avLst/>
          </a:prstGeom>
          <a:noFill/>
        </p:spPr>
        <p:txBody>
          <a:bodyPr wrap="none" rtlCol="0">
            <a:spAutoFit/>
          </a:bodyPr>
          <a:lstStyle/>
          <a:p>
            <a:r>
              <a:rPr lang="en-US" sz="2100" dirty="0">
                <a:latin typeface="Candara" panose="020E0502030303020204" pitchFamily="34" charset="0"/>
                <a:ea typeface="Myriad Pro" charset="0"/>
                <a:cs typeface="Myriad Pro" charset="0"/>
              </a:rPr>
              <a:t>0% survival</a:t>
            </a:r>
          </a:p>
        </p:txBody>
      </p:sp>
      <p:sp>
        <p:nvSpPr>
          <p:cNvPr id="33" name="TextBox 32">
            <a:extLst>
              <a:ext uri="{FF2B5EF4-FFF2-40B4-BE49-F238E27FC236}">
                <a16:creationId xmlns:a16="http://schemas.microsoft.com/office/drawing/2014/main" id="{97C52CB2-5D6D-3710-B281-1CB1AD1057AE}"/>
              </a:ext>
            </a:extLst>
          </p:cNvPr>
          <p:cNvSpPr txBox="1"/>
          <p:nvPr/>
        </p:nvSpPr>
        <p:spPr>
          <a:xfrm>
            <a:off x="5314950" y="3036585"/>
            <a:ext cx="1632178" cy="415498"/>
          </a:xfrm>
          <a:prstGeom prst="rect">
            <a:avLst/>
          </a:prstGeom>
          <a:noFill/>
        </p:spPr>
        <p:txBody>
          <a:bodyPr wrap="none" rtlCol="0">
            <a:spAutoFit/>
          </a:bodyPr>
          <a:lstStyle/>
          <a:p>
            <a:r>
              <a:rPr lang="en-US" sz="2100" dirty="0">
                <a:latin typeface="Candara" panose="020E0502030303020204" pitchFamily="34" charset="0"/>
                <a:ea typeface="Myriad Pro" charset="0"/>
                <a:cs typeface="Myriad Pro" charset="0"/>
              </a:rPr>
              <a:t>100% survival</a:t>
            </a:r>
          </a:p>
        </p:txBody>
      </p:sp>
      <p:cxnSp>
        <p:nvCxnSpPr>
          <p:cNvPr id="34" name="Straight Connector 33">
            <a:extLst>
              <a:ext uri="{FF2B5EF4-FFF2-40B4-BE49-F238E27FC236}">
                <a16:creationId xmlns:a16="http://schemas.microsoft.com/office/drawing/2014/main" id="{C9933217-B791-BC6E-98FB-09A7EBB1EAED}"/>
              </a:ext>
            </a:extLst>
          </p:cNvPr>
          <p:cNvCxnSpPr/>
          <p:nvPr/>
        </p:nvCxnSpPr>
        <p:spPr>
          <a:xfrm>
            <a:off x="3543300" y="1657350"/>
            <a:ext cx="1428750" cy="0"/>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4B5F21-7D1A-9BE5-568C-836C8A196373}"/>
              </a:ext>
            </a:extLst>
          </p:cNvPr>
          <p:cNvCxnSpPr/>
          <p:nvPr/>
        </p:nvCxnSpPr>
        <p:spPr>
          <a:xfrm>
            <a:off x="3543300" y="3270809"/>
            <a:ext cx="1428750" cy="0"/>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76D84D-A6F7-7DF2-267B-1857381B52E3}"/>
              </a:ext>
            </a:extLst>
          </p:cNvPr>
          <p:cNvSpPr txBox="1"/>
          <p:nvPr/>
        </p:nvSpPr>
        <p:spPr>
          <a:xfrm>
            <a:off x="5143500" y="4857750"/>
            <a:ext cx="2863284"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 / Nature Communications (2024)</a:t>
            </a:r>
          </a:p>
        </p:txBody>
      </p:sp>
    </p:spTree>
    <p:extLst>
      <p:ext uri="{BB962C8B-B14F-4D97-AF65-F5344CB8AC3E}">
        <p14:creationId xmlns:p14="http://schemas.microsoft.com/office/powerpoint/2010/main" val="1139552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1AAC4-C80F-FCDB-9AAE-17DF08B3350D}"/>
              </a:ext>
            </a:extLst>
          </p:cNvPr>
          <p:cNvPicPr>
            <a:picLocks noChangeAspect="1"/>
          </p:cNvPicPr>
          <p:nvPr/>
        </p:nvPicPr>
        <p:blipFill rotWithShape="1">
          <a:blip r:embed="rId2">
            <a:extLst>
              <a:ext uri="{28A0092B-C50C-407E-A947-70E740481C1C}">
                <a14:useLocalDpi xmlns:a14="http://schemas.microsoft.com/office/drawing/2010/main" val="0"/>
              </a:ext>
            </a:extLst>
          </a:blip>
          <a:srcRect r="12042"/>
          <a:stretch/>
        </p:blipFill>
        <p:spPr>
          <a:xfrm>
            <a:off x="3826561" y="9024"/>
            <a:ext cx="4174439" cy="5134476"/>
          </a:xfrm>
          <a:prstGeom prst="rect">
            <a:avLst/>
          </a:prstGeom>
        </p:spPr>
      </p:pic>
      <p:pic>
        <p:nvPicPr>
          <p:cNvPr id="4" name="Picture 3">
            <a:extLst>
              <a:ext uri="{FF2B5EF4-FFF2-40B4-BE49-F238E27FC236}">
                <a16:creationId xmlns:a16="http://schemas.microsoft.com/office/drawing/2014/main" id="{EFF1BCE3-41A6-E27A-8F67-FB942BBEF2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0"/>
            <a:ext cx="3915979" cy="5143500"/>
          </a:xfrm>
          <a:prstGeom prst="rect">
            <a:avLst/>
          </a:prstGeom>
        </p:spPr>
      </p:pic>
      <p:sp>
        <p:nvSpPr>
          <p:cNvPr id="5" name="TextBox 4">
            <a:extLst>
              <a:ext uri="{FF2B5EF4-FFF2-40B4-BE49-F238E27FC236}">
                <a16:creationId xmlns:a16="http://schemas.microsoft.com/office/drawing/2014/main" id="{C1338730-34AC-40E4-794A-A278B77799B4}"/>
              </a:ext>
            </a:extLst>
          </p:cNvPr>
          <p:cNvSpPr txBox="1"/>
          <p:nvPr/>
        </p:nvSpPr>
        <p:spPr>
          <a:xfrm>
            <a:off x="5041434" y="114300"/>
            <a:ext cx="2673817" cy="461665"/>
          </a:xfrm>
          <a:prstGeom prst="rect">
            <a:avLst/>
          </a:prstGeom>
          <a:noFill/>
        </p:spPr>
        <p:txBody>
          <a:bodyPr wrap="square" rtlCol="0">
            <a:spAutoFit/>
          </a:bodyPr>
          <a:lstStyle/>
          <a:p>
            <a:pPr algn="ctr"/>
            <a:r>
              <a:rPr lang="en-US" sz="2400" dirty="0">
                <a:latin typeface="Candara" panose="020E0502030303020204" pitchFamily="34" charset="0"/>
                <a:ea typeface="Myriad Pro" charset="0"/>
                <a:cs typeface="Myriad Pro" charset="0"/>
              </a:rPr>
              <a:t>Kisan </a:t>
            </a:r>
            <a:r>
              <a:rPr lang="en-US" sz="2400" dirty="0" err="1">
                <a:latin typeface="Candara" panose="020E0502030303020204" pitchFamily="34" charset="0"/>
                <a:ea typeface="Myriad Pro" charset="0"/>
                <a:cs typeface="Myriad Pro" charset="0"/>
              </a:rPr>
              <a:t>Kavach</a:t>
            </a:r>
            <a:endParaRPr lang="en-US" sz="2400" dirty="0">
              <a:latin typeface="Candara" panose="020E0502030303020204" pitchFamily="34" charset="0"/>
              <a:ea typeface="Myriad Pro" charset="0"/>
              <a:cs typeface="Myriad Pro" charset="0"/>
            </a:endParaRPr>
          </a:p>
        </p:txBody>
      </p:sp>
      <p:sp>
        <p:nvSpPr>
          <p:cNvPr id="6" name="TextBox 5">
            <a:extLst>
              <a:ext uri="{FF2B5EF4-FFF2-40B4-BE49-F238E27FC236}">
                <a16:creationId xmlns:a16="http://schemas.microsoft.com/office/drawing/2014/main" id="{4CCF9F79-1C53-5620-40FA-E83E9D40540E}"/>
              </a:ext>
            </a:extLst>
          </p:cNvPr>
          <p:cNvSpPr txBox="1"/>
          <p:nvPr/>
        </p:nvSpPr>
        <p:spPr>
          <a:xfrm>
            <a:off x="7143750" y="114300"/>
            <a:ext cx="295274" cy="300082"/>
          </a:xfrm>
          <a:prstGeom prst="rect">
            <a:avLst/>
          </a:prstGeom>
          <a:noFill/>
        </p:spPr>
        <p:txBody>
          <a:bodyPr wrap="none" rtlCol="0">
            <a:spAutoFit/>
          </a:bodyPr>
          <a:lstStyle/>
          <a:p>
            <a:r>
              <a:rPr lang="en-US" sz="1350" dirty="0">
                <a:latin typeface="Candara" panose="020E0502030303020204" pitchFamily="34" charset="0"/>
              </a:rPr>
              <a:t>®</a:t>
            </a:r>
          </a:p>
        </p:txBody>
      </p:sp>
      <p:sp>
        <p:nvSpPr>
          <p:cNvPr id="7" name="TextBox 6">
            <a:extLst>
              <a:ext uri="{FF2B5EF4-FFF2-40B4-BE49-F238E27FC236}">
                <a16:creationId xmlns:a16="http://schemas.microsoft.com/office/drawing/2014/main" id="{9D13A59C-A7BA-5790-8395-50144F7FE3BD}"/>
              </a:ext>
            </a:extLst>
          </p:cNvPr>
          <p:cNvSpPr txBox="1"/>
          <p:nvPr/>
        </p:nvSpPr>
        <p:spPr>
          <a:xfrm>
            <a:off x="6457951" y="474345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spTree>
    <p:extLst>
      <p:ext uri="{BB962C8B-B14F-4D97-AF65-F5344CB8AC3E}">
        <p14:creationId xmlns:p14="http://schemas.microsoft.com/office/powerpoint/2010/main" val="3428899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25BB8-BB99-0336-0A15-411501505A10}"/>
              </a:ext>
            </a:extLst>
          </p:cNvPr>
          <p:cNvSpPr txBox="1"/>
          <p:nvPr/>
        </p:nvSpPr>
        <p:spPr>
          <a:xfrm>
            <a:off x="1257300" y="2306293"/>
            <a:ext cx="6743700" cy="553998"/>
          </a:xfrm>
          <a:prstGeom prst="rect">
            <a:avLst/>
          </a:prstGeom>
          <a:noFill/>
        </p:spPr>
        <p:txBody>
          <a:bodyPr wrap="square" rtlCol="0">
            <a:spAutoFit/>
          </a:bodyPr>
          <a:lstStyle/>
          <a:p>
            <a:pPr algn="ctr"/>
            <a:r>
              <a:rPr lang="en-US" sz="3000" i="1" dirty="0">
                <a:solidFill>
                  <a:schemeClr val="bg1"/>
                </a:solidFill>
                <a:latin typeface="Candara" panose="020E0502030303020204" pitchFamily="34" charset="0"/>
                <a:ea typeface="Myriad Pro" charset="0"/>
                <a:cs typeface="Myriad Pro" charset="0"/>
              </a:rPr>
              <a:t>Germicidal Fabric</a:t>
            </a:r>
            <a:r>
              <a:rPr lang="en-US" sz="3000" dirty="0">
                <a:solidFill>
                  <a:schemeClr val="bg1"/>
                </a:solidFill>
                <a:latin typeface="Candara" panose="020E0502030303020204" pitchFamily="34" charset="0"/>
                <a:ea typeface="Myriad Pro" charset="0"/>
                <a:cs typeface="Myriad Pro" charset="0"/>
              </a:rPr>
              <a:t> </a:t>
            </a:r>
            <a:r>
              <a:rPr lang="en-US" sz="3000" dirty="0">
                <a:solidFill>
                  <a:schemeClr val="tx1">
                    <a:lumMod val="65000"/>
                    <a:lumOff val="35000"/>
                  </a:schemeClr>
                </a:solidFill>
                <a:latin typeface="Candara" panose="020E0502030303020204" pitchFamily="34" charset="0"/>
                <a:ea typeface="Myriad Pro" charset="0"/>
                <a:cs typeface="Myriad Pro" charset="0"/>
              </a:rPr>
              <a:t>to prevent infections</a:t>
            </a:r>
            <a:endParaRPr lang="en-US" sz="1050" dirty="0">
              <a:solidFill>
                <a:schemeClr val="tx1">
                  <a:lumMod val="65000"/>
                  <a:lumOff val="35000"/>
                </a:schemeClr>
              </a:solidFill>
              <a:latin typeface="Candara" panose="020E0502030303020204" pitchFamily="34" charset="0"/>
              <a:ea typeface="Myriad Pro" charset="0"/>
              <a:cs typeface="Myriad Pro" charset="0"/>
            </a:endParaRPr>
          </a:p>
        </p:txBody>
      </p:sp>
    </p:spTree>
    <p:extLst>
      <p:ext uri="{BB962C8B-B14F-4D97-AF65-F5344CB8AC3E}">
        <p14:creationId xmlns:p14="http://schemas.microsoft.com/office/powerpoint/2010/main" val="4103360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363F28-7D0D-2494-DB06-98447153BB37}"/>
              </a:ext>
            </a:extLst>
          </p:cNvPr>
          <p:cNvPicPr>
            <a:picLocks noChangeAspect="1"/>
          </p:cNvPicPr>
          <p:nvPr/>
        </p:nvPicPr>
        <p:blipFill rotWithShape="1">
          <a:blip r:embed="rId2"/>
          <a:srcRect l="10429"/>
          <a:stretch/>
        </p:blipFill>
        <p:spPr>
          <a:xfrm>
            <a:off x="1143000" y="0"/>
            <a:ext cx="6915150" cy="5143500"/>
          </a:xfrm>
          <a:prstGeom prst="rect">
            <a:avLst/>
          </a:prstGeom>
        </p:spPr>
      </p:pic>
      <p:sp>
        <p:nvSpPr>
          <p:cNvPr id="3" name="TextBox 2">
            <a:extLst>
              <a:ext uri="{FF2B5EF4-FFF2-40B4-BE49-F238E27FC236}">
                <a16:creationId xmlns:a16="http://schemas.microsoft.com/office/drawing/2014/main" id="{0CA5DB27-01F2-0DC8-8446-8EA267605E7F}"/>
              </a:ext>
            </a:extLst>
          </p:cNvPr>
          <p:cNvSpPr txBox="1"/>
          <p:nvPr/>
        </p:nvSpPr>
        <p:spPr>
          <a:xfrm>
            <a:off x="6457950" y="4743450"/>
            <a:ext cx="1414170" cy="253916"/>
          </a:xfrm>
          <a:prstGeom prst="rect">
            <a:avLst/>
          </a:prstGeom>
          <a:noFill/>
        </p:spPr>
        <p:txBody>
          <a:bodyPr wrap="none" rtlCol="0">
            <a:spAutoFit/>
          </a:bodyPr>
          <a:lstStyle/>
          <a:p>
            <a:r>
              <a:rPr lang="en-US" sz="1050" i="1" dirty="0">
                <a:solidFill>
                  <a:schemeClr val="bg1"/>
                </a:solidFill>
                <a:latin typeface="Candara" panose="020E0502030303020204" pitchFamily="34" charset="0"/>
              </a:rPr>
              <a:t>Credit: </a:t>
            </a:r>
            <a:r>
              <a:rPr lang="en-US" sz="1050" dirty="0">
                <a:solidFill>
                  <a:schemeClr val="bg1"/>
                </a:solidFill>
                <a:latin typeface="Candara" panose="020E0502030303020204" pitchFamily="34" charset="0"/>
              </a:rPr>
              <a:t>Google images</a:t>
            </a:r>
          </a:p>
        </p:txBody>
      </p:sp>
    </p:spTree>
    <p:extLst>
      <p:ext uri="{BB962C8B-B14F-4D97-AF65-F5344CB8AC3E}">
        <p14:creationId xmlns:p14="http://schemas.microsoft.com/office/powerpoint/2010/main" val="241325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2457451" y="1200150"/>
            <a:ext cx="845103" cy="553998"/>
          </a:xfrm>
          <a:prstGeom prst="rect">
            <a:avLst/>
          </a:prstGeom>
          <a:noFill/>
        </p:spPr>
        <p:txBody>
          <a:bodyPr wrap="none" rtlCol="0">
            <a:spAutoFit/>
          </a:bodyPr>
          <a:lstStyle/>
          <a:p>
            <a:r>
              <a:rPr lang="en-US" sz="3000" dirty="0">
                <a:solidFill>
                  <a:schemeClr val="bg1"/>
                </a:solidFill>
                <a:latin typeface="Candara" panose="020E0502030303020204" pitchFamily="34" charset="0"/>
                <a:ea typeface="Myriad Pro" charset="0"/>
                <a:cs typeface="Myriad Pro" charset="0"/>
              </a:rPr>
              <a:t>N95</a:t>
            </a:r>
          </a:p>
        </p:txBody>
      </p:sp>
      <p:sp>
        <p:nvSpPr>
          <p:cNvPr id="3" name="TextBox 2">
            <a:extLst>
              <a:ext uri="{FF2B5EF4-FFF2-40B4-BE49-F238E27FC236}">
                <a16:creationId xmlns:a16="http://schemas.microsoft.com/office/drawing/2014/main" id="{AED1A8A7-9AC9-C495-D647-861B599DE220}"/>
              </a:ext>
            </a:extLst>
          </p:cNvPr>
          <p:cNvSpPr txBox="1"/>
          <p:nvPr/>
        </p:nvSpPr>
        <p:spPr>
          <a:xfrm>
            <a:off x="2457450" y="1976050"/>
            <a:ext cx="2416046" cy="553998"/>
          </a:xfrm>
          <a:prstGeom prst="rect">
            <a:avLst/>
          </a:prstGeom>
          <a:noFill/>
        </p:spPr>
        <p:txBody>
          <a:bodyPr wrap="none" rtlCol="0">
            <a:spAutoFit/>
          </a:bodyPr>
          <a:lstStyle/>
          <a:p>
            <a:r>
              <a:rPr lang="en-US" sz="3000" dirty="0">
                <a:solidFill>
                  <a:schemeClr val="bg1"/>
                </a:solidFill>
                <a:latin typeface="Candara" panose="020E0502030303020204" pitchFamily="34" charset="0"/>
                <a:ea typeface="Myriad Pro" charset="0"/>
                <a:cs typeface="Myriad Pro" charset="0"/>
              </a:rPr>
              <a:t>Surgical Mask</a:t>
            </a:r>
          </a:p>
        </p:txBody>
      </p:sp>
      <p:sp>
        <p:nvSpPr>
          <p:cNvPr id="4" name="TextBox 3">
            <a:extLst>
              <a:ext uri="{FF2B5EF4-FFF2-40B4-BE49-F238E27FC236}">
                <a16:creationId xmlns:a16="http://schemas.microsoft.com/office/drawing/2014/main" id="{25CAA1A4-66FA-F5FF-95EF-CD796BBFAAFA}"/>
              </a:ext>
            </a:extLst>
          </p:cNvPr>
          <p:cNvSpPr txBox="1"/>
          <p:nvPr/>
        </p:nvSpPr>
        <p:spPr>
          <a:xfrm>
            <a:off x="2457451" y="2726635"/>
            <a:ext cx="1996059" cy="553998"/>
          </a:xfrm>
          <a:prstGeom prst="rect">
            <a:avLst/>
          </a:prstGeom>
          <a:noFill/>
        </p:spPr>
        <p:txBody>
          <a:bodyPr wrap="none" rtlCol="0">
            <a:spAutoFit/>
          </a:bodyPr>
          <a:lstStyle/>
          <a:p>
            <a:r>
              <a:rPr lang="en-US" sz="3000" dirty="0">
                <a:solidFill>
                  <a:schemeClr val="bg1"/>
                </a:solidFill>
                <a:latin typeface="Candara" panose="020E0502030303020204" pitchFamily="34" charset="0"/>
                <a:ea typeface="Myriad Pro" charset="0"/>
                <a:cs typeface="Myriad Pro" charset="0"/>
              </a:rPr>
              <a:t>Cloth Mask</a:t>
            </a:r>
          </a:p>
        </p:txBody>
      </p:sp>
    </p:spTree>
    <p:extLst>
      <p:ext uri="{BB962C8B-B14F-4D97-AF65-F5344CB8AC3E}">
        <p14:creationId xmlns:p14="http://schemas.microsoft.com/office/powerpoint/2010/main" val="1048267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wearing a hat&#10;&#10;Description automatically generated">
            <a:extLst>
              <a:ext uri="{FF2B5EF4-FFF2-40B4-BE49-F238E27FC236}">
                <a16:creationId xmlns:a16="http://schemas.microsoft.com/office/drawing/2014/main" id="{1CEB437A-1333-FE4A-5231-AED421335F66}"/>
              </a:ext>
            </a:extLst>
          </p:cNvPr>
          <p:cNvPicPr>
            <a:picLocks noChangeAspect="1"/>
          </p:cNvPicPr>
          <p:nvPr/>
        </p:nvPicPr>
        <p:blipFill rotWithShape="1">
          <a:blip r:embed="rId2"/>
          <a:srcRect t="16106"/>
          <a:stretch/>
        </p:blipFill>
        <p:spPr>
          <a:xfrm>
            <a:off x="1131604" y="2022668"/>
            <a:ext cx="6869396" cy="3147765"/>
          </a:xfrm>
          <a:prstGeom prst="rect">
            <a:avLst/>
          </a:prstGeom>
        </p:spPr>
      </p:pic>
      <p:grpSp>
        <p:nvGrpSpPr>
          <p:cNvPr id="5" name="Group 4">
            <a:extLst>
              <a:ext uri="{FF2B5EF4-FFF2-40B4-BE49-F238E27FC236}">
                <a16:creationId xmlns:a16="http://schemas.microsoft.com/office/drawing/2014/main" id="{D728AB7E-B66F-5BED-F02A-A637FF18589C}"/>
              </a:ext>
            </a:extLst>
          </p:cNvPr>
          <p:cNvGrpSpPr/>
          <p:nvPr/>
        </p:nvGrpSpPr>
        <p:grpSpPr>
          <a:xfrm>
            <a:off x="1392393" y="457201"/>
            <a:ext cx="6370610" cy="1136660"/>
            <a:chOff x="1840419" y="2671599"/>
            <a:chExt cx="9859194" cy="1759102"/>
          </a:xfrm>
        </p:grpSpPr>
        <p:grpSp>
          <p:nvGrpSpPr>
            <p:cNvPr id="7" name="Group 6">
              <a:extLst>
                <a:ext uri="{FF2B5EF4-FFF2-40B4-BE49-F238E27FC236}">
                  <a16:creationId xmlns:a16="http://schemas.microsoft.com/office/drawing/2014/main" id="{F06A1AFD-ACB0-7BA9-B7E1-806552F88213}"/>
                </a:ext>
              </a:extLst>
            </p:cNvPr>
            <p:cNvGrpSpPr/>
            <p:nvPr/>
          </p:nvGrpSpPr>
          <p:grpSpPr>
            <a:xfrm>
              <a:off x="1840419" y="2991759"/>
              <a:ext cx="1969857" cy="1294520"/>
              <a:chOff x="1741716" y="1787073"/>
              <a:chExt cx="1969857" cy="1294520"/>
            </a:xfrm>
          </p:grpSpPr>
          <p:pic>
            <p:nvPicPr>
              <p:cNvPr id="52" name="Picture 51">
                <a:extLst>
                  <a:ext uri="{FF2B5EF4-FFF2-40B4-BE49-F238E27FC236}">
                    <a16:creationId xmlns:a16="http://schemas.microsoft.com/office/drawing/2014/main" id="{9DE87CEA-4211-79BD-4D1C-D6ECD5ACFA1C}"/>
                  </a:ext>
                </a:extLst>
              </p:cNvPr>
              <p:cNvPicPr>
                <a:picLocks noChangeAspect="1"/>
              </p:cNvPicPr>
              <p:nvPr/>
            </p:nvPicPr>
            <p:blipFill>
              <a:blip r:embed="rId3"/>
              <a:stretch>
                <a:fillRect/>
              </a:stretch>
            </p:blipFill>
            <p:spPr>
              <a:xfrm>
                <a:off x="1741716" y="1787073"/>
                <a:ext cx="1538514" cy="1294520"/>
              </a:xfrm>
              <a:prstGeom prst="rect">
                <a:avLst/>
              </a:prstGeom>
            </p:spPr>
          </p:pic>
          <p:grpSp>
            <p:nvGrpSpPr>
              <p:cNvPr id="53" name="Group 52">
                <a:extLst>
                  <a:ext uri="{FF2B5EF4-FFF2-40B4-BE49-F238E27FC236}">
                    <a16:creationId xmlns:a16="http://schemas.microsoft.com/office/drawing/2014/main" id="{DCD466A4-35E2-2B95-6D40-C5D38397491F}"/>
                  </a:ext>
                </a:extLst>
              </p:cNvPr>
              <p:cNvGrpSpPr/>
              <p:nvPr/>
            </p:nvGrpSpPr>
            <p:grpSpPr>
              <a:xfrm>
                <a:off x="3016882" y="2126597"/>
                <a:ext cx="642807" cy="162594"/>
                <a:chOff x="609600" y="2971801"/>
                <a:chExt cx="944060" cy="238794"/>
              </a:xfrm>
            </p:grpSpPr>
            <p:grpSp>
              <p:nvGrpSpPr>
                <p:cNvPr id="62" name="Group 61">
                  <a:extLst>
                    <a:ext uri="{FF2B5EF4-FFF2-40B4-BE49-F238E27FC236}">
                      <a16:creationId xmlns:a16="http://schemas.microsoft.com/office/drawing/2014/main" id="{DF5598EF-D8D9-6BC8-A7D9-62AE16BC4882}"/>
                    </a:ext>
                  </a:extLst>
                </p:cNvPr>
                <p:cNvGrpSpPr/>
                <p:nvPr/>
              </p:nvGrpSpPr>
              <p:grpSpPr>
                <a:xfrm rot="5400000">
                  <a:off x="1000333" y="2657267"/>
                  <a:ext cx="238794" cy="867861"/>
                  <a:chOff x="10124406" y="3318933"/>
                  <a:chExt cx="238794" cy="867861"/>
                </a:xfrm>
              </p:grpSpPr>
              <p:sp>
                <p:nvSpPr>
                  <p:cNvPr id="64" name="Freeform 63">
                    <a:extLst>
                      <a:ext uri="{FF2B5EF4-FFF2-40B4-BE49-F238E27FC236}">
                        <a16:creationId xmlns:a16="http://schemas.microsoft.com/office/drawing/2014/main" id="{34E4A58D-246A-638A-DEA6-E0A4A7196E4B}"/>
                      </a:ext>
                    </a:extLst>
                  </p:cNvPr>
                  <p:cNvSpPr/>
                  <p:nvPr/>
                </p:nvSpPr>
                <p:spPr>
                  <a:xfrm>
                    <a:off x="10193867" y="3932794"/>
                    <a:ext cx="85789" cy="254000"/>
                  </a:xfrm>
                  <a:custGeom>
                    <a:avLst/>
                    <a:gdLst>
                      <a:gd name="connsiteX0" fmla="*/ 34263 w 85789"/>
                      <a:gd name="connsiteY0" fmla="*/ 254000 h 254000"/>
                      <a:gd name="connsiteX1" fmla="*/ 85063 w 85789"/>
                      <a:gd name="connsiteY1" fmla="*/ 186267 h 254000"/>
                      <a:gd name="connsiteX2" fmla="*/ 396 w 85789"/>
                      <a:gd name="connsiteY2" fmla="*/ 101600 h 254000"/>
                      <a:gd name="connsiteX3" fmla="*/ 51196 w 85789"/>
                      <a:gd name="connsiteY3" fmla="*/ 0 h 254000"/>
                      <a:gd name="connsiteX4" fmla="*/ 51196 w 85789"/>
                      <a:gd name="connsiteY4" fmla="*/ 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89" h="254000">
                        <a:moveTo>
                          <a:pt x="34263" y="254000"/>
                        </a:moveTo>
                        <a:cubicBezTo>
                          <a:pt x="62485" y="232833"/>
                          <a:pt x="90708" y="211667"/>
                          <a:pt x="85063" y="186267"/>
                        </a:cubicBezTo>
                        <a:cubicBezTo>
                          <a:pt x="79419" y="160867"/>
                          <a:pt x="6040" y="132644"/>
                          <a:pt x="396" y="101600"/>
                        </a:cubicBezTo>
                        <a:cubicBezTo>
                          <a:pt x="-5249" y="70555"/>
                          <a:pt x="51196" y="0"/>
                          <a:pt x="51196" y="0"/>
                        </a:cubicBezTo>
                        <a:lnTo>
                          <a:pt x="51196" y="0"/>
                        </a:lnTo>
                      </a:path>
                    </a:pathLst>
                  </a:custGeom>
                  <a:noFill/>
                  <a:ln w="19050">
                    <a:solidFill>
                      <a:srgbClr val="0D36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65" name="Group 64">
                    <a:extLst>
                      <a:ext uri="{FF2B5EF4-FFF2-40B4-BE49-F238E27FC236}">
                        <a16:creationId xmlns:a16="http://schemas.microsoft.com/office/drawing/2014/main" id="{971269B2-8CF6-42DE-306C-98F85C72729E}"/>
                      </a:ext>
                    </a:extLst>
                  </p:cNvPr>
                  <p:cNvGrpSpPr/>
                  <p:nvPr/>
                </p:nvGrpSpPr>
                <p:grpSpPr>
                  <a:xfrm>
                    <a:off x="10124406" y="3318933"/>
                    <a:ext cx="238794" cy="609600"/>
                    <a:chOff x="10124406" y="3318933"/>
                    <a:chExt cx="238794" cy="609600"/>
                  </a:xfrm>
                </p:grpSpPr>
                <p:sp>
                  <p:nvSpPr>
                    <p:cNvPr id="66" name="Freeform 65">
                      <a:extLst>
                        <a:ext uri="{FF2B5EF4-FFF2-40B4-BE49-F238E27FC236}">
                          <a16:creationId xmlns:a16="http://schemas.microsoft.com/office/drawing/2014/main" id="{8AD8598B-CB74-0BCA-2A96-237EF9ACF0FC}"/>
                        </a:ext>
                      </a:extLst>
                    </p:cNvPr>
                    <p:cNvSpPr/>
                    <p:nvPr/>
                  </p:nvSpPr>
                  <p:spPr>
                    <a:xfrm>
                      <a:off x="10124406" y="3454400"/>
                      <a:ext cx="120261" cy="474133"/>
                    </a:xfrm>
                    <a:custGeom>
                      <a:avLst/>
                      <a:gdLst>
                        <a:gd name="connsiteX0" fmla="*/ 120261 w 120261"/>
                        <a:gd name="connsiteY0" fmla="*/ 474133 h 474133"/>
                        <a:gd name="connsiteX1" fmla="*/ 52527 w 120261"/>
                        <a:gd name="connsiteY1" fmla="*/ 372533 h 474133"/>
                        <a:gd name="connsiteX2" fmla="*/ 69461 w 120261"/>
                        <a:gd name="connsiteY2" fmla="*/ 237067 h 474133"/>
                        <a:gd name="connsiteX3" fmla="*/ 1727 w 120261"/>
                        <a:gd name="connsiteY3" fmla="*/ 152400 h 474133"/>
                        <a:gd name="connsiteX4" fmla="*/ 18661 w 120261"/>
                        <a:gd name="connsiteY4" fmla="*/ 0 h 47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61" h="474133">
                          <a:moveTo>
                            <a:pt x="120261" y="474133"/>
                          </a:moveTo>
                          <a:cubicBezTo>
                            <a:pt x="90627" y="443088"/>
                            <a:pt x="60994" y="412044"/>
                            <a:pt x="52527" y="372533"/>
                          </a:cubicBezTo>
                          <a:cubicBezTo>
                            <a:pt x="44060" y="333022"/>
                            <a:pt x="77928" y="273756"/>
                            <a:pt x="69461" y="237067"/>
                          </a:cubicBezTo>
                          <a:cubicBezTo>
                            <a:pt x="60994" y="200378"/>
                            <a:pt x="10194" y="191911"/>
                            <a:pt x="1727" y="152400"/>
                          </a:cubicBezTo>
                          <a:cubicBezTo>
                            <a:pt x="-6740" y="112889"/>
                            <a:pt x="18661" y="0"/>
                            <a:pt x="1866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Freeform 66">
                      <a:extLst>
                        <a:ext uri="{FF2B5EF4-FFF2-40B4-BE49-F238E27FC236}">
                          <a16:creationId xmlns:a16="http://schemas.microsoft.com/office/drawing/2014/main" id="{0125D671-5635-68E1-429B-1713EB675AAA}"/>
                        </a:ext>
                      </a:extLst>
                    </p:cNvPr>
                    <p:cNvSpPr/>
                    <p:nvPr/>
                  </p:nvSpPr>
                  <p:spPr>
                    <a:xfrm>
                      <a:off x="10200606" y="3318933"/>
                      <a:ext cx="50954" cy="406400"/>
                    </a:xfrm>
                    <a:custGeom>
                      <a:avLst/>
                      <a:gdLst>
                        <a:gd name="connsiteX0" fmla="*/ 0 w 50954"/>
                        <a:gd name="connsiteY0" fmla="*/ 406400 h 406400"/>
                        <a:gd name="connsiteX1" fmla="*/ 50800 w 50954"/>
                        <a:gd name="connsiteY1" fmla="*/ 270934 h 406400"/>
                        <a:gd name="connsiteX2" fmla="*/ 16933 w 50954"/>
                        <a:gd name="connsiteY2" fmla="*/ 169334 h 406400"/>
                        <a:gd name="connsiteX3" fmla="*/ 50800 w 50954"/>
                        <a:gd name="connsiteY3" fmla="*/ 0 h 406400"/>
                      </a:gdLst>
                      <a:ahLst/>
                      <a:cxnLst>
                        <a:cxn ang="0">
                          <a:pos x="connsiteX0" y="connsiteY0"/>
                        </a:cxn>
                        <a:cxn ang="0">
                          <a:pos x="connsiteX1" y="connsiteY1"/>
                        </a:cxn>
                        <a:cxn ang="0">
                          <a:pos x="connsiteX2" y="connsiteY2"/>
                        </a:cxn>
                        <a:cxn ang="0">
                          <a:pos x="connsiteX3" y="connsiteY3"/>
                        </a:cxn>
                      </a:cxnLst>
                      <a:rect l="l" t="t" r="r" b="b"/>
                      <a:pathLst>
                        <a:path w="50954" h="406400">
                          <a:moveTo>
                            <a:pt x="0" y="406400"/>
                          </a:moveTo>
                          <a:cubicBezTo>
                            <a:pt x="23989" y="358422"/>
                            <a:pt x="47978" y="310445"/>
                            <a:pt x="50800" y="270934"/>
                          </a:cubicBezTo>
                          <a:cubicBezTo>
                            <a:pt x="53622" y="231423"/>
                            <a:pt x="16933" y="214490"/>
                            <a:pt x="16933" y="169334"/>
                          </a:cubicBezTo>
                          <a:cubicBezTo>
                            <a:pt x="16933" y="124178"/>
                            <a:pt x="50800" y="0"/>
                            <a:pt x="508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Freeform 67">
                      <a:extLst>
                        <a:ext uri="{FF2B5EF4-FFF2-40B4-BE49-F238E27FC236}">
                          <a16:creationId xmlns:a16="http://schemas.microsoft.com/office/drawing/2014/main" id="{9CD7CB05-D12F-F1BF-2582-DE6149DE68F8}"/>
                        </a:ext>
                      </a:extLst>
                    </p:cNvPr>
                    <p:cNvSpPr/>
                    <p:nvPr/>
                  </p:nvSpPr>
                  <p:spPr>
                    <a:xfrm>
                      <a:off x="10227733" y="3437465"/>
                      <a:ext cx="135467" cy="491067"/>
                    </a:xfrm>
                    <a:custGeom>
                      <a:avLst/>
                      <a:gdLst>
                        <a:gd name="connsiteX0" fmla="*/ 0 w 135467"/>
                        <a:gd name="connsiteY0" fmla="*/ 491067 h 491067"/>
                        <a:gd name="connsiteX1" fmla="*/ 118533 w 135467"/>
                        <a:gd name="connsiteY1" fmla="*/ 338667 h 491067"/>
                        <a:gd name="connsiteX2" fmla="*/ 101600 w 135467"/>
                        <a:gd name="connsiteY2" fmla="*/ 169334 h 491067"/>
                        <a:gd name="connsiteX3" fmla="*/ 135467 w 135467"/>
                        <a:gd name="connsiteY3" fmla="*/ 0 h 491067"/>
                      </a:gdLst>
                      <a:ahLst/>
                      <a:cxnLst>
                        <a:cxn ang="0">
                          <a:pos x="connsiteX0" y="connsiteY0"/>
                        </a:cxn>
                        <a:cxn ang="0">
                          <a:pos x="connsiteX1" y="connsiteY1"/>
                        </a:cxn>
                        <a:cxn ang="0">
                          <a:pos x="connsiteX2" y="connsiteY2"/>
                        </a:cxn>
                        <a:cxn ang="0">
                          <a:pos x="connsiteX3" y="connsiteY3"/>
                        </a:cxn>
                      </a:cxnLst>
                      <a:rect l="l" t="t" r="r" b="b"/>
                      <a:pathLst>
                        <a:path w="135467" h="491067">
                          <a:moveTo>
                            <a:pt x="0" y="491067"/>
                          </a:moveTo>
                          <a:cubicBezTo>
                            <a:pt x="50800" y="441678"/>
                            <a:pt x="101600" y="392289"/>
                            <a:pt x="118533" y="338667"/>
                          </a:cubicBezTo>
                          <a:cubicBezTo>
                            <a:pt x="135466" y="285045"/>
                            <a:pt x="98778" y="225779"/>
                            <a:pt x="101600" y="169334"/>
                          </a:cubicBezTo>
                          <a:cubicBezTo>
                            <a:pt x="104422" y="112889"/>
                            <a:pt x="135467" y="0"/>
                            <a:pt x="13546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63" name="Oval 62">
                  <a:extLst>
                    <a:ext uri="{FF2B5EF4-FFF2-40B4-BE49-F238E27FC236}">
                      <a16:creationId xmlns:a16="http://schemas.microsoft.com/office/drawing/2014/main" id="{C3144D7E-6A35-1E4F-0C2D-503BE05C4875}"/>
                    </a:ext>
                  </a:extLst>
                </p:cNvPr>
                <p:cNvSpPr>
                  <a:spLocks noChangeAspect="1"/>
                </p:cNvSpPr>
                <p:nvPr/>
              </p:nvSpPr>
              <p:spPr>
                <a:xfrm>
                  <a:off x="609600" y="3048000"/>
                  <a:ext cx="108000" cy="1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4" name="Group 53">
                <a:extLst>
                  <a:ext uri="{FF2B5EF4-FFF2-40B4-BE49-F238E27FC236}">
                    <a16:creationId xmlns:a16="http://schemas.microsoft.com/office/drawing/2014/main" id="{E4213121-2EE9-C3A0-3543-19466E0B9081}"/>
                  </a:ext>
                </a:extLst>
              </p:cNvPr>
              <p:cNvGrpSpPr/>
              <p:nvPr/>
            </p:nvGrpSpPr>
            <p:grpSpPr>
              <a:xfrm>
                <a:off x="3068766" y="2380844"/>
                <a:ext cx="642807" cy="162594"/>
                <a:chOff x="609600" y="2971801"/>
                <a:chExt cx="944060" cy="238794"/>
              </a:xfrm>
            </p:grpSpPr>
            <p:grpSp>
              <p:nvGrpSpPr>
                <p:cNvPr id="55" name="Group 54">
                  <a:extLst>
                    <a:ext uri="{FF2B5EF4-FFF2-40B4-BE49-F238E27FC236}">
                      <a16:creationId xmlns:a16="http://schemas.microsoft.com/office/drawing/2014/main" id="{1385AAAF-CB47-91DD-A411-2DE324FA4837}"/>
                    </a:ext>
                  </a:extLst>
                </p:cNvPr>
                <p:cNvGrpSpPr/>
                <p:nvPr/>
              </p:nvGrpSpPr>
              <p:grpSpPr>
                <a:xfrm rot="5400000">
                  <a:off x="1000333" y="2657267"/>
                  <a:ext cx="238794" cy="867861"/>
                  <a:chOff x="10124406" y="3318933"/>
                  <a:chExt cx="238794" cy="867861"/>
                </a:xfrm>
              </p:grpSpPr>
              <p:sp>
                <p:nvSpPr>
                  <p:cNvPr id="57" name="Freeform 56">
                    <a:extLst>
                      <a:ext uri="{FF2B5EF4-FFF2-40B4-BE49-F238E27FC236}">
                        <a16:creationId xmlns:a16="http://schemas.microsoft.com/office/drawing/2014/main" id="{44FC7468-F80A-F98F-21E3-1DD3DF2FD541}"/>
                      </a:ext>
                    </a:extLst>
                  </p:cNvPr>
                  <p:cNvSpPr/>
                  <p:nvPr/>
                </p:nvSpPr>
                <p:spPr>
                  <a:xfrm>
                    <a:off x="10193867" y="3932794"/>
                    <a:ext cx="85789" cy="254000"/>
                  </a:xfrm>
                  <a:custGeom>
                    <a:avLst/>
                    <a:gdLst>
                      <a:gd name="connsiteX0" fmla="*/ 34263 w 85789"/>
                      <a:gd name="connsiteY0" fmla="*/ 254000 h 254000"/>
                      <a:gd name="connsiteX1" fmla="*/ 85063 w 85789"/>
                      <a:gd name="connsiteY1" fmla="*/ 186267 h 254000"/>
                      <a:gd name="connsiteX2" fmla="*/ 396 w 85789"/>
                      <a:gd name="connsiteY2" fmla="*/ 101600 h 254000"/>
                      <a:gd name="connsiteX3" fmla="*/ 51196 w 85789"/>
                      <a:gd name="connsiteY3" fmla="*/ 0 h 254000"/>
                      <a:gd name="connsiteX4" fmla="*/ 51196 w 85789"/>
                      <a:gd name="connsiteY4" fmla="*/ 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89" h="254000">
                        <a:moveTo>
                          <a:pt x="34263" y="254000"/>
                        </a:moveTo>
                        <a:cubicBezTo>
                          <a:pt x="62485" y="232833"/>
                          <a:pt x="90708" y="211667"/>
                          <a:pt x="85063" y="186267"/>
                        </a:cubicBezTo>
                        <a:cubicBezTo>
                          <a:pt x="79419" y="160867"/>
                          <a:pt x="6040" y="132644"/>
                          <a:pt x="396" y="101600"/>
                        </a:cubicBezTo>
                        <a:cubicBezTo>
                          <a:pt x="-5249" y="70555"/>
                          <a:pt x="51196" y="0"/>
                          <a:pt x="51196" y="0"/>
                        </a:cubicBezTo>
                        <a:lnTo>
                          <a:pt x="51196" y="0"/>
                        </a:lnTo>
                      </a:path>
                    </a:pathLst>
                  </a:custGeom>
                  <a:noFill/>
                  <a:ln w="19050">
                    <a:solidFill>
                      <a:srgbClr val="0D36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8" name="Group 57">
                    <a:extLst>
                      <a:ext uri="{FF2B5EF4-FFF2-40B4-BE49-F238E27FC236}">
                        <a16:creationId xmlns:a16="http://schemas.microsoft.com/office/drawing/2014/main" id="{C9A45311-2FBC-53A9-B5E7-D18DA4E4330D}"/>
                      </a:ext>
                    </a:extLst>
                  </p:cNvPr>
                  <p:cNvGrpSpPr/>
                  <p:nvPr/>
                </p:nvGrpSpPr>
                <p:grpSpPr>
                  <a:xfrm>
                    <a:off x="10124406" y="3318933"/>
                    <a:ext cx="238794" cy="609600"/>
                    <a:chOff x="10124406" y="3318933"/>
                    <a:chExt cx="238794" cy="609600"/>
                  </a:xfrm>
                </p:grpSpPr>
                <p:sp>
                  <p:nvSpPr>
                    <p:cNvPr id="59" name="Freeform 58">
                      <a:extLst>
                        <a:ext uri="{FF2B5EF4-FFF2-40B4-BE49-F238E27FC236}">
                          <a16:creationId xmlns:a16="http://schemas.microsoft.com/office/drawing/2014/main" id="{39EBA924-72F2-5779-C397-D62554BD481A}"/>
                        </a:ext>
                      </a:extLst>
                    </p:cNvPr>
                    <p:cNvSpPr/>
                    <p:nvPr/>
                  </p:nvSpPr>
                  <p:spPr>
                    <a:xfrm>
                      <a:off x="10124406" y="3454400"/>
                      <a:ext cx="120261" cy="474133"/>
                    </a:xfrm>
                    <a:custGeom>
                      <a:avLst/>
                      <a:gdLst>
                        <a:gd name="connsiteX0" fmla="*/ 120261 w 120261"/>
                        <a:gd name="connsiteY0" fmla="*/ 474133 h 474133"/>
                        <a:gd name="connsiteX1" fmla="*/ 52527 w 120261"/>
                        <a:gd name="connsiteY1" fmla="*/ 372533 h 474133"/>
                        <a:gd name="connsiteX2" fmla="*/ 69461 w 120261"/>
                        <a:gd name="connsiteY2" fmla="*/ 237067 h 474133"/>
                        <a:gd name="connsiteX3" fmla="*/ 1727 w 120261"/>
                        <a:gd name="connsiteY3" fmla="*/ 152400 h 474133"/>
                        <a:gd name="connsiteX4" fmla="*/ 18661 w 120261"/>
                        <a:gd name="connsiteY4" fmla="*/ 0 h 47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61" h="474133">
                          <a:moveTo>
                            <a:pt x="120261" y="474133"/>
                          </a:moveTo>
                          <a:cubicBezTo>
                            <a:pt x="90627" y="443088"/>
                            <a:pt x="60994" y="412044"/>
                            <a:pt x="52527" y="372533"/>
                          </a:cubicBezTo>
                          <a:cubicBezTo>
                            <a:pt x="44060" y="333022"/>
                            <a:pt x="77928" y="273756"/>
                            <a:pt x="69461" y="237067"/>
                          </a:cubicBezTo>
                          <a:cubicBezTo>
                            <a:pt x="60994" y="200378"/>
                            <a:pt x="10194" y="191911"/>
                            <a:pt x="1727" y="152400"/>
                          </a:cubicBezTo>
                          <a:cubicBezTo>
                            <a:pt x="-6740" y="112889"/>
                            <a:pt x="18661" y="0"/>
                            <a:pt x="1866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Freeform 59">
                      <a:extLst>
                        <a:ext uri="{FF2B5EF4-FFF2-40B4-BE49-F238E27FC236}">
                          <a16:creationId xmlns:a16="http://schemas.microsoft.com/office/drawing/2014/main" id="{9F891EB4-3166-FE38-1B28-EBB05A90917F}"/>
                        </a:ext>
                      </a:extLst>
                    </p:cNvPr>
                    <p:cNvSpPr/>
                    <p:nvPr/>
                  </p:nvSpPr>
                  <p:spPr>
                    <a:xfrm>
                      <a:off x="10200606" y="3318933"/>
                      <a:ext cx="50954" cy="406400"/>
                    </a:xfrm>
                    <a:custGeom>
                      <a:avLst/>
                      <a:gdLst>
                        <a:gd name="connsiteX0" fmla="*/ 0 w 50954"/>
                        <a:gd name="connsiteY0" fmla="*/ 406400 h 406400"/>
                        <a:gd name="connsiteX1" fmla="*/ 50800 w 50954"/>
                        <a:gd name="connsiteY1" fmla="*/ 270934 h 406400"/>
                        <a:gd name="connsiteX2" fmla="*/ 16933 w 50954"/>
                        <a:gd name="connsiteY2" fmla="*/ 169334 h 406400"/>
                        <a:gd name="connsiteX3" fmla="*/ 50800 w 50954"/>
                        <a:gd name="connsiteY3" fmla="*/ 0 h 406400"/>
                      </a:gdLst>
                      <a:ahLst/>
                      <a:cxnLst>
                        <a:cxn ang="0">
                          <a:pos x="connsiteX0" y="connsiteY0"/>
                        </a:cxn>
                        <a:cxn ang="0">
                          <a:pos x="connsiteX1" y="connsiteY1"/>
                        </a:cxn>
                        <a:cxn ang="0">
                          <a:pos x="connsiteX2" y="connsiteY2"/>
                        </a:cxn>
                        <a:cxn ang="0">
                          <a:pos x="connsiteX3" y="connsiteY3"/>
                        </a:cxn>
                      </a:cxnLst>
                      <a:rect l="l" t="t" r="r" b="b"/>
                      <a:pathLst>
                        <a:path w="50954" h="406400">
                          <a:moveTo>
                            <a:pt x="0" y="406400"/>
                          </a:moveTo>
                          <a:cubicBezTo>
                            <a:pt x="23989" y="358422"/>
                            <a:pt x="47978" y="310445"/>
                            <a:pt x="50800" y="270934"/>
                          </a:cubicBezTo>
                          <a:cubicBezTo>
                            <a:pt x="53622" y="231423"/>
                            <a:pt x="16933" y="214490"/>
                            <a:pt x="16933" y="169334"/>
                          </a:cubicBezTo>
                          <a:cubicBezTo>
                            <a:pt x="16933" y="124178"/>
                            <a:pt x="50800" y="0"/>
                            <a:pt x="508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Freeform 60">
                      <a:extLst>
                        <a:ext uri="{FF2B5EF4-FFF2-40B4-BE49-F238E27FC236}">
                          <a16:creationId xmlns:a16="http://schemas.microsoft.com/office/drawing/2014/main" id="{B2275AAA-695E-1EA7-572B-116619C622AA}"/>
                        </a:ext>
                      </a:extLst>
                    </p:cNvPr>
                    <p:cNvSpPr/>
                    <p:nvPr/>
                  </p:nvSpPr>
                  <p:spPr>
                    <a:xfrm>
                      <a:off x="10227733" y="3437465"/>
                      <a:ext cx="135467" cy="491067"/>
                    </a:xfrm>
                    <a:custGeom>
                      <a:avLst/>
                      <a:gdLst>
                        <a:gd name="connsiteX0" fmla="*/ 0 w 135467"/>
                        <a:gd name="connsiteY0" fmla="*/ 491067 h 491067"/>
                        <a:gd name="connsiteX1" fmla="*/ 118533 w 135467"/>
                        <a:gd name="connsiteY1" fmla="*/ 338667 h 491067"/>
                        <a:gd name="connsiteX2" fmla="*/ 101600 w 135467"/>
                        <a:gd name="connsiteY2" fmla="*/ 169334 h 491067"/>
                        <a:gd name="connsiteX3" fmla="*/ 135467 w 135467"/>
                        <a:gd name="connsiteY3" fmla="*/ 0 h 491067"/>
                      </a:gdLst>
                      <a:ahLst/>
                      <a:cxnLst>
                        <a:cxn ang="0">
                          <a:pos x="connsiteX0" y="connsiteY0"/>
                        </a:cxn>
                        <a:cxn ang="0">
                          <a:pos x="connsiteX1" y="connsiteY1"/>
                        </a:cxn>
                        <a:cxn ang="0">
                          <a:pos x="connsiteX2" y="connsiteY2"/>
                        </a:cxn>
                        <a:cxn ang="0">
                          <a:pos x="connsiteX3" y="connsiteY3"/>
                        </a:cxn>
                      </a:cxnLst>
                      <a:rect l="l" t="t" r="r" b="b"/>
                      <a:pathLst>
                        <a:path w="135467" h="491067">
                          <a:moveTo>
                            <a:pt x="0" y="491067"/>
                          </a:moveTo>
                          <a:cubicBezTo>
                            <a:pt x="50800" y="441678"/>
                            <a:pt x="101600" y="392289"/>
                            <a:pt x="118533" y="338667"/>
                          </a:cubicBezTo>
                          <a:cubicBezTo>
                            <a:pt x="135466" y="285045"/>
                            <a:pt x="98778" y="225779"/>
                            <a:pt x="101600" y="169334"/>
                          </a:cubicBezTo>
                          <a:cubicBezTo>
                            <a:pt x="104422" y="112889"/>
                            <a:pt x="135467" y="0"/>
                            <a:pt x="13546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56" name="Oval 55">
                  <a:extLst>
                    <a:ext uri="{FF2B5EF4-FFF2-40B4-BE49-F238E27FC236}">
                      <a16:creationId xmlns:a16="http://schemas.microsoft.com/office/drawing/2014/main" id="{B2C62C7F-3306-FA83-275A-73A2502AA5A0}"/>
                    </a:ext>
                  </a:extLst>
                </p:cNvPr>
                <p:cNvSpPr>
                  <a:spLocks noChangeAspect="1"/>
                </p:cNvSpPr>
                <p:nvPr/>
              </p:nvSpPr>
              <p:spPr>
                <a:xfrm>
                  <a:off x="609600" y="3048000"/>
                  <a:ext cx="108000" cy="1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pic>
          <p:nvPicPr>
            <p:cNvPr id="8" name="Picture 7">
              <a:extLst>
                <a:ext uri="{FF2B5EF4-FFF2-40B4-BE49-F238E27FC236}">
                  <a16:creationId xmlns:a16="http://schemas.microsoft.com/office/drawing/2014/main" id="{4559B6E5-66A6-2B18-DBBF-BEA4FE0011E7}"/>
                </a:ext>
              </a:extLst>
            </p:cNvPr>
            <p:cNvPicPr>
              <a:picLocks noChangeAspect="1"/>
            </p:cNvPicPr>
            <p:nvPr/>
          </p:nvPicPr>
          <p:blipFill rotWithShape="1">
            <a:blip r:embed="rId4"/>
            <a:srcRect r="34341" b="8100"/>
            <a:stretch/>
          </p:blipFill>
          <p:spPr>
            <a:xfrm>
              <a:off x="6155120" y="2852106"/>
              <a:ext cx="1490131" cy="1462947"/>
            </a:xfrm>
            <a:prstGeom prst="rect">
              <a:avLst/>
            </a:prstGeom>
          </p:spPr>
        </p:pic>
        <p:grpSp>
          <p:nvGrpSpPr>
            <p:cNvPr id="9" name="Group 8">
              <a:extLst>
                <a:ext uri="{FF2B5EF4-FFF2-40B4-BE49-F238E27FC236}">
                  <a16:creationId xmlns:a16="http://schemas.microsoft.com/office/drawing/2014/main" id="{A52B9060-9EDA-49BE-3D59-452F399F2BA9}"/>
                </a:ext>
              </a:extLst>
            </p:cNvPr>
            <p:cNvGrpSpPr/>
            <p:nvPr/>
          </p:nvGrpSpPr>
          <p:grpSpPr>
            <a:xfrm>
              <a:off x="4579554" y="3020534"/>
              <a:ext cx="1969857" cy="1294520"/>
              <a:chOff x="1741716" y="1787073"/>
              <a:chExt cx="1969857" cy="1294520"/>
            </a:xfrm>
          </p:grpSpPr>
          <p:pic>
            <p:nvPicPr>
              <p:cNvPr id="35" name="Picture 34">
                <a:extLst>
                  <a:ext uri="{FF2B5EF4-FFF2-40B4-BE49-F238E27FC236}">
                    <a16:creationId xmlns:a16="http://schemas.microsoft.com/office/drawing/2014/main" id="{D9F5C08D-7428-DFD8-8C76-B24F0F5C51A4}"/>
                  </a:ext>
                </a:extLst>
              </p:cNvPr>
              <p:cNvPicPr>
                <a:picLocks noChangeAspect="1"/>
              </p:cNvPicPr>
              <p:nvPr/>
            </p:nvPicPr>
            <p:blipFill>
              <a:blip r:embed="rId3"/>
              <a:stretch>
                <a:fillRect/>
              </a:stretch>
            </p:blipFill>
            <p:spPr>
              <a:xfrm>
                <a:off x="1741716" y="1787073"/>
                <a:ext cx="1538514" cy="1294520"/>
              </a:xfrm>
              <a:prstGeom prst="rect">
                <a:avLst/>
              </a:prstGeom>
            </p:spPr>
          </p:pic>
          <p:grpSp>
            <p:nvGrpSpPr>
              <p:cNvPr id="36" name="Group 35">
                <a:extLst>
                  <a:ext uri="{FF2B5EF4-FFF2-40B4-BE49-F238E27FC236}">
                    <a16:creationId xmlns:a16="http://schemas.microsoft.com/office/drawing/2014/main" id="{58B32DC7-8BEF-B61E-CEEB-85578970A1A6}"/>
                  </a:ext>
                </a:extLst>
              </p:cNvPr>
              <p:cNvGrpSpPr/>
              <p:nvPr/>
            </p:nvGrpSpPr>
            <p:grpSpPr>
              <a:xfrm>
                <a:off x="3016882" y="2126597"/>
                <a:ext cx="642807" cy="162594"/>
                <a:chOff x="609600" y="2971801"/>
                <a:chExt cx="944060" cy="238794"/>
              </a:xfrm>
            </p:grpSpPr>
            <p:grpSp>
              <p:nvGrpSpPr>
                <p:cNvPr id="45" name="Group 44">
                  <a:extLst>
                    <a:ext uri="{FF2B5EF4-FFF2-40B4-BE49-F238E27FC236}">
                      <a16:creationId xmlns:a16="http://schemas.microsoft.com/office/drawing/2014/main" id="{F0438CFC-307A-49A1-5267-019009E04A0B}"/>
                    </a:ext>
                  </a:extLst>
                </p:cNvPr>
                <p:cNvGrpSpPr/>
                <p:nvPr/>
              </p:nvGrpSpPr>
              <p:grpSpPr>
                <a:xfrm rot="5400000">
                  <a:off x="1000333" y="2657267"/>
                  <a:ext cx="238794" cy="867861"/>
                  <a:chOff x="10124406" y="3318933"/>
                  <a:chExt cx="238794" cy="867861"/>
                </a:xfrm>
              </p:grpSpPr>
              <p:sp>
                <p:nvSpPr>
                  <p:cNvPr id="47" name="Freeform 46">
                    <a:extLst>
                      <a:ext uri="{FF2B5EF4-FFF2-40B4-BE49-F238E27FC236}">
                        <a16:creationId xmlns:a16="http://schemas.microsoft.com/office/drawing/2014/main" id="{01DBAD17-3829-FFCA-55C1-2C740C3F4658}"/>
                      </a:ext>
                    </a:extLst>
                  </p:cNvPr>
                  <p:cNvSpPr/>
                  <p:nvPr/>
                </p:nvSpPr>
                <p:spPr>
                  <a:xfrm>
                    <a:off x="10193867" y="3932794"/>
                    <a:ext cx="85789" cy="254000"/>
                  </a:xfrm>
                  <a:custGeom>
                    <a:avLst/>
                    <a:gdLst>
                      <a:gd name="connsiteX0" fmla="*/ 34263 w 85789"/>
                      <a:gd name="connsiteY0" fmla="*/ 254000 h 254000"/>
                      <a:gd name="connsiteX1" fmla="*/ 85063 w 85789"/>
                      <a:gd name="connsiteY1" fmla="*/ 186267 h 254000"/>
                      <a:gd name="connsiteX2" fmla="*/ 396 w 85789"/>
                      <a:gd name="connsiteY2" fmla="*/ 101600 h 254000"/>
                      <a:gd name="connsiteX3" fmla="*/ 51196 w 85789"/>
                      <a:gd name="connsiteY3" fmla="*/ 0 h 254000"/>
                      <a:gd name="connsiteX4" fmla="*/ 51196 w 85789"/>
                      <a:gd name="connsiteY4" fmla="*/ 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89" h="254000">
                        <a:moveTo>
                          <a:pt x="34263" y="254000"/>
                        </a:moveTo>
                        <a:cubicBezTo>
                          <a:pt x="62485" y="232833"/>
                          <a:pt x="90708" y="211667"/>
                          <a:pt x="85063" y="186267"/>
                        </a:cubicBezTo>
                        <a:cubicBezTo>
                          <a:pt x="79419" y="160867"/>
                          <a:pt x="6040" y="132644"/>
                          <a:pt x="396" y="101600"/>
                        </a:cubicBezTo>
                        <a:cubicBezTo>
                          <a:pt x="-5249" y="70555"/>
                          <a:pt x="51196" y="0"/>
                          <a:pt x="51196" y="0"/>
                        </a:cubicBezTo>
                        <a:lnTo>
                          <a:pt x="51196" y="0"/>
                        </a:lnTo>
                      </a:path>
                    </a:pathLst>
                  </a:custGeom>
                  <a:noFill/>
                  <a:ln w="19050">
                    <a:solidFill>
                      <a:srgbClr val="0D36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8" name="Group 47">
                    <a:extLst>
                      <a:ext uri="{FF2B5EF4-FFF2-40B4-BE49-F238E27FC236}">
                        <a16:creationId xmlns:a16="http://schemas.microsoft.com/office/drawing/2014/main" id="{D8161B6D-3FF7-E37B-8D2E-E7BA98ACC0F4}"/>
                      </a:ext>
                    </a:extLst>
                  </p:cNvPr>
                  <p:cNvGrpSpPr/>
                  <p:nvPr/>
                </p:nvGrpSpPr>
                <p:grpSpPr>
                  <a:xfrm>
                    <a:off x="10124406" y="3318933"/>
                    <a:ext cx="238794" cy="609600"/>
                    <a:chOff x="10124406" y="3318933"/>
                    <a:chExt cx="238794" cy="609600"/>
                  </a:xfrm>
                </p:grpSpPr>
                <p:sp>
                  <p:nvSpPr>
                    <p:cNvPr id="49" name="Freeform 48">
                      <a:extLst>
                        <a:ext uri="{FF2B5EF4-FFF2-40B4-BE49-F238E27FC236}">
                          <a16:creationId xmlns:a16="http://schemas.microsoft.com/office/drawing/2014/main" id="{D7D23C14-04F1-9AF7-A7B1-63145ABAA283}"/>
                        </a:ext>
                      </a:extLst>
                    </p:cNvPr>
                    <p:cNvSpPr/>
                    <p:nvPr/>
                  </p:nvSpPr>
                  <p:spPr>
                    <a:xfrm>
                      <a:off x="10124406" y="3454400"/>
                      <a:ext cx="120261" cy="474133"/>
                    </a:xfrm>
                    <a:custGeom>
                      <a:avLst/>
                      <a:gdLst>
                        <a:gd name="connsiteX0" fmla="*/ 120261 w 120261"/>
                        <a:gd name="connsiteY0" fmla="*/ 474133 h 474133"/>
                        <a:gd name="connsiteX1" fmla="*/ 52527 w 120261"/>
                        <a:gd name="connsiteY1" fmla="*/ 372533 h 474133"/>
                        <a:gd name="connsiteX2" fmla="*/ 69461 w 120261"/>
                        <a:gd name="connsiteY2" fmla="*/ 237067 h 474133"/>
                        <a:gd name="connsiteX3" fmla="*/ 1727 w 120261"/>
                        <a:gd name="connsiteY3" fmla="*/ 152400 h 474133"/>
                        <a:gd name="connsiteX4" fmla="*/ 18661 w 120261"/>
                        <a:gd name="connsiteY4" fmla="*/ 0 h 47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61" h="474133">
                          <a:moveTo>
                            <a:pt x="120261" y="474133"/>
                          </a:moveTo>
                          <a:cubicBezTo>
                            <a:pt x="90627" y="443088"/>
                            <a:pt x="60994" y="412044"/>
                            <a:pt x="52527" y="372533"/>
                          </a:cubicBezTo>
                          <a:cubicBezTo>
                            <a:pt x="44060" y="333022"/>
                            <a:pt x="77928" y="273756"/>
                            <a:pt x="69461" y="237067"/>
                          </a:cubicBezTo>
                          <a:cubicBezTo>
                            <a:pt x="60994" y="200378"/>
                            <a:pt x="10194" y="191911"/>
                            <a:pt x="1727" y="152400"/>
                          </a:cubicBezTo>
                          <a:cubicBezTo>
                            <a:pt x="-6740" y="112889"/>
                            <a:pt x="18661" y="0"/>
                            <a:pt x="1866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Freeform 49">
                      <a:extLst>
                        <a:ext uri="{FF2B5EF4-FFF2-40B4-BE49-F238E27FC236}">
                          <a16:creationId xmlns:a16="http://schemas.microsoft.com/office/drawing/2014/main" id="{CC9F0900-25B2-A60D-7CBE-B2503B7A101B}"/>
                        </a:ext>
                      </a:extLst>
                    </p:cNvPr>
                    <p:cNvSpPr/>
                    <p:nvPr/>
                  </p:nvSpPr>
                  <p:spPr>
                    <a:xfrm>
                      <a:off x="10200606" y="3318933"/>
                      <a:ext cx="50954" cy="406400"/>
                    </a:xfrm>
                    <a:custGeom>
                      <a:avLst/>
                      <a:gdLst>
                        <a:gd name="connsiteX0" fmla="*/ 0 w 50954"/>
                        <a:gd name="connsiteY0" fmla="*/ 406400 h 406400"/>
                        <a:gd name="connsiteX1" fmla="*/ 50800 w 50954"/>
                        <a:gd name="connsiteY1" fmla="*/ 270934 h 406400"/>
                        <a:gd name="connsiteX2" fmla="*/ 16933 w 50954"/>
                        <a:gd name="connsiteY2" fmla="*/ 169334 h 406400"/>
                        <a:gd name="connsiteX3" fmla="*/ 50800 w 50954"/>
                        <a:gd name="connsiteY3" fmla="*/ 0 h 406400"/>
                      </a:gdLst>
                      <a:ahLst/>
                      <a:cxnLst>
                        <a:cxn ang="0">
                          <a:pos x="connsiteX0" y="connsiteY0"/>
                        </a:cxn>
                        <a:cxn ang="0">
                          <a:pos x="connsiteX1" y="connsiteY1"/>
                        </a:cxn>
                        <a:cxn ang="0">
                          <a:pos x="connsiteX2" y="connsiteY2"/>
                        </a:cxn>
                        <a:cxn ang="0">
                          <a:pos x="connsiteX3" y="connsiteY3"/>
                        </a:cxn>
                      </a:cxnLst>
                      <a:rect l="l" t="t" r="r" b="b"/>
                      <a:pathLst>
                        <a:path w="50954" h="406400">
                          <a:moveTo>
                            <a:pt x="0" y="406400"/>
                          </a:moveTo>
                          <a:cubicBezTo>
                            <a:pt x="23989" y="358422"/>
                            <a:pt x="47978" y="310445"/>
                            <a:pt x="50800" y="270934"/>
                          </a:cubicBezTo>
                          <a:cubicBezTo>
                            <a:pt x="53622" y="231423"/>
                            <a:pt x="16933" y="214490"/>
                            <a:pt x="16933" y="169334"/>
                          </a:cubicBezTo>
                          <a:cubicBezTo>
                            <a:pt x="16933" y="124178"/>
                            <a:pt x="50800" y="0"/>
                            <a:pt x="508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Freeform 50">
                      <a:extLst>
                        <a:ext uri="{FF2B5EF4-FFF2-40B4-BE49-F238E27FC236}">
                          <a16:creationId xmlns:a16="http://schemas.microsoft.com/office/drawing/2014/main" id="{81EFE4BB-E9C8-4FEA-CA3A-5CE57BA2AFA7}"/>
                        </a:ext>
                      </a:extLst>
                    </p:cNvPr>
                    <p:cNvSpPr/>
                    <p:nvPr/>
                  </p:nvSpPr>
                  <p:spPr>
                    <a:xfrm>
                      <a:off x="10227733" y="3437465"/>
                      <a:ext cx="135467" cy="491067"/>
                    </a:xfrm>
                    <a:custGeom>
                      <a:avLst/>
                      <a:gdLst>
                        <a:gd name="connsiteX0" fmla="*/ 0 w 135467"/>
                        <a:gd name="connsiteY0" fmla="*/ 491067 h 491067"/>
                        <a:gd name="connsiteX1" fmla="*/ 118533 w 135467"/>
                        <a:gd name="connsiteY1" fmla="*/ 338667 h 491067"/>
                        <a:gd name="connsiteX2" fmla="*/ 101600 w 135467"/>
                        <a:gd name="connsiteY2" fmla="*/ 169334 h 491067"/>
                        <a:gd name="connsiteX3" fmla="*/ 135467 w 135467"/>
                        <a:gd name="connsiteY3" fmla="*/ 0 h 491067"/>
                      </a:gdLst>
                      <a:ahLst/>
                      <a:cxnLst>
                        <a:cxn ang="0">
                          <a:pos x="connsiteX0" y="connsiteY0"/>
                        </a:cxn>
                        <a:cxn ang="0">
                          <a:pos x="connsiteX1" y="connsiteY1"/>
                        </a:cxn>
                        <a:cxn ang="0">
                          <a:pos x="connsiteX2" y="connsiteY2"/>
                        </a:cxn>
                        <a:cxn ang="0">
                          <a:pos x="connsiteX3" y="connsiteY3"/>
                        </a:cxn>
                      </a:cxnLst>
                      <a:rect l="l" t="t" r="r" b="b"/>
                      <a:pathLst>
                        <a:path w="135467" h="491067">
                          <a:moveTo>
                            <a:pt x="0" y="491067"/>
                          </a:moveTo>
                          <a:cubicBezTo>
                            <a:pt x="50800" y="441678"/>
                            <a:pt x="101600" y="392289"/>
                            <a:pt x="118533" y="338667"/>
                          </a:cubicBezTo>
                          <a:cubicBezTo>
                            <a:pt x="135466" y="285045"/>
                            <a:pt x="98778" y="225779"/>
                            <a:pt x="101600" y="169334"/>
                          </a:cubicBezTo>
                          <a:cubicBezTo>
                            <a:pt x="104422" y="112889"/>
                            <a:pt x="135467" y="0"/>
                            <a:pt x="13546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46" name="Oval 45">
                  <a:extLst>
                    <a:ext uri="{FF2B5EF4-FFF2-40B4-BE49-F238E27FC236}">
                      <a16:creationId xmlns:a16="http://schemas.microsoft.com/office/drawing/2014/main" id="{E77349DF-99F7-08C7-0D3E-FF0E33541D01}"/>
                    </a:ext>
                  </a:extLst>
                </p:cNvPr>
                <p:cNvSpPr>
                  <a:spLocks noChangeAspect="1"/>
                </p:cNvSpPr>
                <p:nvPr/>
              </p:nvSpPr>
              <p:spPr>
                <a:xfrm>
                  <a:off x="609600" y="3048000"/>
                  <a:ext cx="108000" cy="1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7" name="Group 36">
                <a:extLst>
                  <a:ext uri="{FF2B5EF4-FFF2-40B4-BE49-F238E27FC236}">
                    <a16:creationId xmlns:a16="http://schemas.microsoft.com/office/drawing/2014/main" id="{7078362C-4935-979F-F0E9-0A376FDE9BF1}"/>
                  </a:ext>
                </a:extLst>
              </p:cNvPr>
              <p:cNvGrpSpPr/>
              <p:nvPr/>
            </p:nvGrpSpPr>
            <p:grpSpPr>
              <a:xfrm>
                <a:off x="3068766" y="2380844"/>
                <a:ext cx="642807" cy="162594"/>
                <a:chOff x="609600" y="2971801"/>
                <a:chExt cx="944060" cy="238794"/>
              </a:xfrm>
            </p:grpSpPr>
            <p:grpSp>
              <p:nvGrpSpPr>
                <p:cNvPr id="38" name="Group 37">
                  <a:extLst>
                    <a:ext uri="{FF2B5EF4-FFF2-40B4-BE49-F238E27FC236}">
                      <a16:creationId xmlns:a16="http://schemas.microsoft.com/office/drawing/2014/main" id="{9DFB4E92-9441-3F58-B818-CC945DA5C7F2}"/>
                    </a:ext>
                  </a:extLst>
                </p:cNvPr>
                <p:cNvGrpSpPr/>
                <p:nvPr/>
              </p:nvGrpSpPr>
              <p:grpSpPr>
                <a:xfrm rot="5400000">
                  <a:off x="1000333" y="2657267"/>
                  <a:ext cx="238794" cy="867861"/>
                  <a:chOff x="10124406" y="3318933"/>
                  <a:chExt cx="238794" cy="867861"/>
                </a:xfrm>
              </p:grpSpPr>
              <p:sp>
                <p:nvSpPr>
                  <p:cNvPr id="40" name="Freeform 39">
                    <a:extLst>
                      <a:ext uri="{FF2B5EF4-FFF2-40B4-BE49-F238E27FC236}">
                        <a16:creationId xmlns:a16="http://schemas.microsoft.com/office/drawing/2014/main" id="{22905F75-59C3-462D-A5B1-E36EE01F78B1}"/>
                      </a:ext>
                    </a:extLst>
                  </p:cNvPr>
                  <p:cNvSpPr/>
                  <p:nvPr/>
                </p:nvSpPr>
                <p:spPr>
                  <a:xfrm>
                    <a:off x="10193867" y="3932794"/>
                    <a:ext cx="85789" cy="254000"/>
                  </a:xfrm>
                  <a:custGeom>
                    <a:avLst/>
                    <a:gdLst>
                      <a:gd name="connsiteX0" fmla="*/ 34263 w 85789"/>
                      <a:gd name="connsiteY0" fmla="*/ 254000 h 254000"/>
                      <a:gd name="connsiteX1" fmla="*/ 85063 w 85789"/>
                      <a:gd name="connsiteY1" fmla="*/ 186267 h 254000"/>
                      <a:gd name="connsiteX2" fmla="*/ 396 w 85789"/>
                      <a:gd name="connsiteY2" fmla="*/ 101600 h 254000"/>
                      <a:gd name="connsiteX3" fmla="*/ 51196 w 85789"/>
                      <a:gd name="connsiteY3" fmla="*/ 0 h 254000"/>
                      <a:gd name="connsiteX4" fmla="*/ 51196 w 85789"/>
                      <a:gd name="connsiteY4" fmla="*/ 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89" h="254000">
                        <a:moveTo>
                          <a:pt x="34263" y="254000"/>
                        </a:moveTo>
                        <a:cubicBezTo>
                          <a:pt x="62485" y="232833"/>
                          <a:pt x="90708" y="211667"/>
                          <a:pt x="85063" y="186267"/>
                        </a:cubicBezTo>
                        <a:cubicBezTo>
                          <a:pt x="79419" y="160867"/>
                          <a:pt x="6040" y="132644"/>
                          <a:pt x="396" y="101600"/>
                        </a:cubicBezTo>
                        <a:cubicBezTo>
                          <a:pt x="-5249" y="70555"/>
                          <a:pt x="51196" y="0"/>
                          <a:pt x="51196" y="0"/>
                        </a:cubicBezTo>
                        <a:lnTo>
                          <a:pt x="51196" y="0"/>
                        </a:lnTo>
                      </a:path>
                    </a:pathLst>
                  </a:custGeom>
                  <a:noFill/>
                  <a:ln w="19050">
                    <a:solidFill>
                      <a:srgbClr val="0D36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1" name="Group 40">
                    <a:extLst>
                      <a:ext uri="{FF2B5EF4-FFF2-40B4-BE49-F238E27FC236}">
                        <a16:creationId xmlns:a16="http://schemas.microsoft.com/office/drawing/2014/main" id="{6E57243B-EEED-9D38-1718-A58388E23AA3}"/>
                      </a:ext>
                    </a:extLst>
                  </p:cNvPr>
                  <p:cNvGrpSpPr/>
                  <p:nvPr/>
                </p:nvGrpSpPr>
                <p:grpSpPr>
                  <a:xfrm>
                    <a:off x="10124406" y="3318933"/>
                    <a:ext cx="238794" cy="609600"/>
                    <a:chOff x="10124406" y="3318933"/>
                    <a:chExt cx="238794" cy="609600"/>
                  </a:xfrm>
                </p:grpSpPr>
                <p:sp>
                  <p:nvSpPr>
                    <p:cNvPr id="42" name="Freeform 41">
                      <a:extLst>
                        <a:ext uri="{FF2B5EF4-FFF2-40B4-BE49-F238E27FC236}">
                          <a16:creationId xmlns:a16="http://schemas.microsoft.com/office/drawing/2014/main" id="{A2F25572-A499-7709-A5E4-F55679AB9CC4}"/>
                        </a:ext>
                      </a:extLst>
                    </p:cNvPr>
                    <p:cNvSpPr/>
                    <p:nvPr/>
                  </p:nvSpPr>
                  <p:spPr>
                    <a:xfrm>
                      <a:off x="10124406" y="3454400"/>
                      <a:ext cx="120261" cy="474133"/>
                    </a:xfrm>
                    <a:custGeom>
                      <a:avLst/>
                      <a:gdLst>
                        <a:gd name="connsiteX0" fmla="*/ 120261 w 120261"/>
                        <a:gd name="connsiteY0" fmla="*/ 474133 h 474133"/>
                        <a:gd name="connsiteX1" fmla="*/ 52527 w 120261"/>
                        <a:gd name="connsiteY1" fmla="*/ 372533 h 474133"/>
                        <a:gd name="connsiteX2" fmla="*/ 69461 w 120261"/>
                        <a:gd name="connsiteY2" fmla="*/ 237067 h 474133"/>
                        <a:gd name="connsiteX3" fmla="*/ 1727 w 120261"/>
                        <a:gd name="connsiteY3" fmla="*/ 152400 h 474133"/>
                        <a:gd name="connsiteX4" fmla="*/ 18661 w 120261"/>
                        <a:gd name="connsiteY4" fmla="*/ 0 h 47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61" h="474133">
                          <a:moveTo>
                            <a:pt x="120261" y="474133"/>
                          </a:moveTo>
                          <a:cubicBezTo>
                            <a:pt x="90627" y="443088"/>
                            <a:pt x="60994" y="412044"/>
                            <a:pt x="52527" y="372533"/>
                          </a:cubicBezTo>
                          <a:cubicBezTo>
                            <a:pt x="44060" y="333022"/>
                            <a:pt x="77928" y="273756"/>
                            <a:pt x="69461" y="237067"/>
                          </a:cubicBezTo>
                          <a:cubicBezTo>
                            <a:pt x="60994" y="200378"/>
                            <a:pt x="10194" y="191911"/>
                            <a:pt x="1727" y="152400"/>
                          </a:cubicBezTo>
                          <a:cubicBezTo>
                            <a:pt x="-6740" y="112889"/>
                            <a:pt x="18661" y="0"/>
                            <a:pt x="1866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Freeform 42">
                      <a:extLst>
                        <a:ext uri="{FF2B5EF4-FFF2-40B4-BE49-F238E27FC236}">
                          <a16:creationId xmlns:a16="http://schemas.microsoft.com/office/drawing/2014/main" id="{9641F7E4-A290-0BB1-43CB-64DA3B7E54D9}"/>
                        </a:ext>
                      </a:extLst>
                    </p:cNvPr>
                    <p:cNvSpPr/>
                    <p:nvPr/>
                  </p:nvSpPr>
                  <p:spPr>
                    <a:xfrm>
                      <a:off x="10200606" y="3318933"/>
                      <a:ext cx="50954" cy="406400"/>
                    </a:xfrm>
                    <a:custGeom>
                      <a:avLst/>
                      <a:gdLst>
                        <a:gd name="connsiteX0" fmla="*/ 0 w 50954"/>
                        <a:gd name="connsiteY0" fmla="*/ 406400 h 406400"/>
                        <a:gd name="connsiteX1" fmla="*/ 50800 w 50954"/>
                        <a:gd name="connsiteY1" fmla="*/ 270934 h 406400"/>
                        <a:gd name="connsiteX2" fmla="*/ 16933 w 50954"/>
                        <a:gd name="connsiteY2" fmla="*/ 169334 h 406400"/>
                        <a:gd name="connsiteX3" fmla="*/ 50800 w 50954"/>
                        <a:gd name="connsiteY3" fmla="*/ 0 h 406400"/>
                      </a:gdLst>
                      <a:ahLst/>
                      <a:cxnLst>
                        <a:cxn ang="0">
                          <a:pos x="connsiteX0" y="connsiteY0"/>
                        </a:cxn>
                        <a:cxn ang="0">
                          <a:pos x="connsiteX1" y="connsiteY1"/>
                        </a:cxn>
                        <a:cxn ang="0">
                          <a:pos x="connsiteX2" y="connsiteY2"/>
                        </a:cxn>
                        <a:cxn ang="0">
                          <a:pos x="connsiteX3" y="connsiteY3"/>
                        </a:cxn>
                      </a:cxnLst>
                      <a:rect l="l" t="t" r="r" b="b"/>
                      <a:pathLst>
                        <a:path w="50954" h="406400">
                          <a:moveTo>
                            <a:pt x="0" y="406400"/>
                          </a:moveTo>
                          <a:cubicBezTo>
                            <a:pt x="23989" y="358422"/>
                            <a:pt x="47978" y="310445"/>
                            <a:pt x="50800" y="270934"/>
                          </a:cubicBezTo>
                          <a:cubicBezTo>
                            <a:pt x="53622" y="231423"/>
                            <a:pt x="16933" y="214490"/>
                            <a:pt x="16933" y="169334"/>
                          </a:cubicBezTo>
                          <a:cubicBezTo>
                            <a:pt x="16933" y="124178"/>
                            <a:pt x="50800" y="0"/>
                            <a:pt x="508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Freeform 43">
                      <a:extLst>
                        <a:ext uri="{FF2B5EF4-FFF2-40B4-BE49-F238E27FC236}">
                          <a16:creationId xmlns:a16="http://schemas.microsoft.com/office/drawing/2014/main" id="{10543374-803C-9BA2-8381-78FAE8645F85}"/>
                        </a:ext>
                      </a:extLst>
                    </p:cNvPr>
                    <p:cNvSpPr/>
                    <p:nvPr/>
                  </p:nvSpPr>
                  <p:spPr>
                    <a:xfrm>
                      <a:off x="10227733" y="3437465"/>
                      <a:ext cx="135467" cy="491067"/>
                    </a:xfrm>
                    <a:custGeom>
                      <a:avLst/>
                      <a:gdLst>
                        <a:gd name="connsiteX0" fmla="*/ 0 w 135467"/>
                        <a:gd name="connsiteY0" fmla="*/ 491067 h 491067"/>
                        <a:gd name="connsiteX1" fmla="*/ 118533 w 135467"/>
                        <a:gd name="connsiteY1" fmla="*/ 338667 h 491067"/>
                        <a:gd name="connsiteX2" fmla="*/ 101600 w 135467"/>
                        <a:gd name="connsiteY2" fmla="*/ 169334 h 491067"/>
                        <a:gd name="connsiteX3" fmla="*/ 135467 w 135467"/>
                        <a:gd name="connsiteY3" fmla="*/ 0 h 491067"/>
                      </a:gdLst>
                      <a:ahLst/>
                      <a:cxnLst>
                        <a:cxn ang="0">
                          <a:pos x="connsiteX0" y="connsiteY0"/>
                        </a:cxn>
                        <a:cxn ang="0">
                          <a:pos x="connsiteX1" y="connsiteY1"/>
                        </a:cxn>
                        <a:cxn ang="0">
                          <a:pos x="connsiteX2" y="connsiteY2"/>
                        </a:cxn>
                        <a:cxn ang="0">
                          <a:pos x="connsiteX3" y="connsiteY3"/>
                        </a:cxn>
                      </a:cxnLst>
                      <a:rect l="l" t="t" r="r" b="b"/>
                      <a:pathLst>
                        <a:path w="135467" h="491067">
                          <a:moveTo>
                            <a:pt x="0" y="491067"/>
                          </a:moveTo>
                          <a:cubicBezTo>
                            <a:pt x="50800" y="441678"/>
                            <a:pt x="101600" y="392289"/>
                            <a:pt x="118533" y="338667"/>
                          </a:cubicBezTo>
                          <a:cubicBezTo>
                            <a:pt x="135466" y="285045"/>
                            <a:pt x="98778" y="225779"/>
                            <a:pt x="101600" y="169334"/>
                          </a:cubicBezTo>
                          <a:cubicBezTo>
                            <a:pt x="104422" y="112889"/>
                            <a:pt x="135467" y="0"/>
                            <a:pt x="13546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39" name="Oval 38">
                  <a:extLst>
                    <a:ext uri="{FF2B5EF4-FFF2-40B4-BE49-F238E27FC236}">
                      <a16:creationId xmlns:a16="http://schemas.microsoft.com/office/drawing/2014/main" id="{CAE6964B-6678-DCAC-E9C4-6E394E5B5AD3}"/>
                    </a:ext>
                  </a:extLst>
                </p:cNvPr>
                <p:cNvSpPr>
                  <a:spLocks noChangeAspect="1"/>
                </p:cNvSpPr>
                <p:nvPr/>
              </p:nvSpPr>
              <p:spPr>
                <a:xfrm>
                  <a:off x="609600" y="3048000"/>
                  <a:ext cx="108000" cy="1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pic>
          <p:nvPicPr>
            <p:cNvPr id="10" name="Picture 9">
              <a:extLst>
                <a:ext uri="{FF2B5EF4-FFF2-40B4-BE49-F238E27FC236}">
                  <a16:creationId xmlns:a16="http://schemas.microsoft.com/office/drawing/2014/main" id="{007BD613-B144-B502-392E-B615318D8DDD}"/>
                </a:ext>
              </a:extLst>
            </p:cNvPr>
            <p:cNvPicPr>
              <a:picLocks noChangeAspect="1"/>
            </p:cNvPicPr>
            <p:nvPr/>
          </p:nvPicPr>
          <p:blipFill rotWithShape="1">
            <a:blip r:embed="rId4"/>
            <a:srcRect l="1" r="81328" b="50988"/>
            <a:stretch/>
          </p:blipFill>
          <p:spPr>
            <a:xfrm rot="5939456">
              <a:off x="10922129" y="2500152"/>
              <a:ext cx="407597" cy="750492"/>
            </a:xfrm>
            <a:prstGeom prst="rect">
              <a:avLst/>
            </a:prstGeom>
            <a:effectLst>
              <a:softEdge rad="76200"/>
            </a:effectLst>
          </p:spPr>
        </p:pic>
        <p:pic>
          <p:nvPicPr>
            <p:cNvPr id="11" name="Picture 10">
              <a:extLst>
                <a:ext uri="{FF2B5EF4-FFF2-40B4-BE49-F238E27FC236}">
                  <a16:creationId xmlns:a16="http://schemas.microsoft.com/office/drawing/2014/main" id="{8B64909C-2478-62FC-D9C0-8971BC9A73D9}"/>
                </a:ext>
              </a:extLst>
            </p:cNvPr>
            <p:cNvPicPr>
              <a:picLocks noChangeAspect="1"/>
            </p:cNvPicPr>
            <p:nvPr/>
          </p:nvPicPr>
          <p:blipFill rotWithShape="1">
            <a:blip r:embed="rId4"/>
            <a:srcRect l="1" r="81328" b="50988"/>
            <a:stretch/>
          </p:blipFill>
          <p:spPr>
            <a:xfrm rot="14702624">
              <a:off x="10739403" y="3801162"/>
              <a:ext cx="443141" cy="815937"/>
            </a:xfrm>
            <a:prstGeom prst="rect">
              <a:avLst/>
            </a:prstGeom>
            <a:effectLst>
              <a:softEdge rad="76200"/>
            </a:effectLst>
          </p:spPr>
        </p:pic>
        <p:pic>
          <p:nvPicPr>
            <p:cNvPr id="12" name="Picture 11">
              <a:extLst>
                <a:ext uri="{FF2B5EF4-FFF2-40B4-BE49-F238E27FC236}">
                  <a16:creationId xmlns:a16="http://schemas.microsoft.com/office/drawing/2014/main" id="{7C3EE5CA-5714-3AF4-E455-354CF139870A}"/>
                </a:ext>
              </a:extLst>
            </p:cNvPr>
            <p:cNvPicPr>
              <a:picLocks noChangeAspect="1"/>
            </p:cNvPicPr>
            <p:nvPr/>
          </p:nvPicPr>
          <p:blipFill rotWithShape="1">
            <a:blip r:embed="rId4"/>
            <a:srcRect l="17131" t="15591" r="51151" b="32809"/>
            <a:stretch/>
          </p:blipFill>
          <p:spPr>
            <a:xfrm>
              <a:off x="11108958" y="3182891"/>
              <a:ext cx="590655" cy="674003"/>
            </a:xfrm>
            <a:prstGeom prst="rect">
              <a:avLst/>
            </a:prstGeom>
            <a:effectLst>
              <a:softEdge rad="152400"/>
            </a:effectLst>
          </p:spPr>
        </p:pic>
        <p:pic>
          <p:nvPicPr>
            <p:cNvPr id="13" name="Picture 12">
              <a:extLst>
                <a:ext uri="{FF2B5EF4-FFF2-40B4-BE49-F238E27FC236}">
                  <a16:creationId xmlns:a16="http://schemas.microsoft.com/office/drawing/2014/main" id="{C740BD59-1237-222B-FAF8-A271000E7857}"/>
                </a:ext>
              </a:extLst>
            </p:cNvPr>
            <p:cNvPicPr>
              <a:picLocks noChangeAspect="1"/>
            </p:cNvPicPr>
            <p:nvPr/>
          </p:nvPicPr>
          <p:blipFill rotWithShape="1">
            <a:blip r:embed="rId4"/>
            <a:srcRect l="1" r="81328" b="50988"/>
            <a:stretch/>
          </p:blipFill>
          <p:spPr>
            <a:xfrm>
              <a:off x="10369310" y="3046801"/>
              <a:ext cx="440897" cy="811805"/>
            </a:xfrm>
            <a:prstGeom prst="rect">
              <a:avLst/>
            </a:prstGeom>
            <a:effectLst>
              <a:softEdge rad="76200"/>
            </a:effectLst>
          </p:spPr>
        </p:pic>
        <p:grpSp>
          <p:nvGrpSpPr>
            <p:cNvPr id="14" name="Group 13">
              <a:extLst>
                <a:ext uri="{FF2B5EF4-FFF2-40B4-BE49-F238E27FC236}">
                  <a16:creationId xmlns:a16="http://schemas.microsoft.com/office/drawing/2014/main" id="{87AD5BAC-833D-0E97-E35E-6AFA9FF14DEB}"/>
                </a:ext>
              </a:extLst>
            </p:cNvPr>
            <p:cNvGrpSpPr/>
            <p:nvPr/>
          </p:nvGrpSpPr>
          <p:grpSpPr>
            <a:xfrm>
              <a:off x="8488632" y="2907925"/>
              <a:ext cx="1969857" cy="1294520"/>
              <a:chOff x="1741716" y="1787073"/>
              <a:chExt cx="1969857" cy="1294520"/>
            </a:xfrm>
          </p:grpSpPr>
          <p:pic>
            <p:nvPicPr>
              <p:cNvPr id="18" name="Picture 17">
                <a:extLst>
                  <a:ext uri="{FF2B5EF4-FFF2-40B4-BE49-F238E27FC236}">
                    <a16:creationId xmlns:a16="http://schemas.microsoft.com/office/drawing/2014/main" id="{E23BCDDF-39B8-2CB7-88A1-25204A0A5F68}"/>
                  </a:ext>
                </a:extLst>
              </p:cNvPr>
              <p:cNvPicPr>
                <a:picLocks noChangeAspect="1"/>
              </p:cNvPicPr>
              <p:nvPr/>
            </p:nvPicPr>
            <p:blipFill>
              <a:blip r:embed="rId3"/>
              <a:stretch>
                <a:fillRect/>
              </a:stretch>
            </p:blipFill>
            <p:spPr>
              <a:xfrm>
                <a:off x="1741716" y="1787073"/>
                <a:ext cx="1538514" cy="1294520"/>
              </a:xfrm>
              <a:prstGeom prst="rect">
                <a:avLst/>
              </a:prstGeom>
            </p:spPr>
          </p:pic>
          <p:grpSp>
            <p:nvGrpSpPr>
              <p:cNvPr id="19" name="Group 18">
                <a:extLst>
                  <a:ext uri="{FF2B5EF4-FFF2-40B4-BE49-F238E27FC236}">
                    <a16:creationId xmlns:a16="http://schemas.microsoft.com/office/drawing/2014/main" id="{C3572A6C-D874-F0B3-CDB1-820561A5D7BF}"/>
                  </a:ext>
                </a:extLst>
              </p:cNvPr>
              <p:cNvGrpSpPr/>
              <p:nvPr/>
            </p:nvGrpSpPr>
            <p:grpSpPr>
              <a:xfrm>
                <a:off x="3016882" y="2126597"/>
                <a:ext cx="642807" cy="162594"/>
                <a:chOff x="609600" y="2971801"/>
                <a:chExt cx="944060" cy="238794"/>
              </a:xfrm>
            </p:grpSpPr>
            <p:grpSp>
              <p:nvGrpSpPr>
                <p:cNvPr id="28" name="Group 27">
                  <a:extLst>
                    <a:ext uri="{FF2B5EF4-FFF2-40B4-BE49-F238E27FC236}">
                      <a16:creationId xmlns:a16="http://schemas.microsoft.com/office/drawing/2014/main" id="{F0665F3C-3112-9B02-ECC2-56F93B4A5AE9}"/>
                    </a:ext>
                  </a:extLst>
                </p:cNvPr>
                <p:cNvGrpSpPr/>
                <p:nvPr/>
              </p:nvGrpSpPr>
              <p:grpSpPr>
                <a:xfrm rot="5400000">
                  <a:off x="1000333" y="2657267"/>
                  <a:ext cx="238794" cy="867861"/>
                  <a:chOff x="10124406" y="3318933"/>
                  <a:chExt cx="238794" cy="867861"/>
                </a:xfrm>
              </p:grpSpPr>
              <p:sp>
                <p:nvSpPr>
                  <p:cNvPr id="30" name="Freeform 29">
                    <a:extLst>
                      <a:ext uri="{FF2B5EF4-FFF2-40B4-BE49-F238E27FC236}">
                        <a16:creationId xmlns:a16="http://schemas.microsoft.com/office/drawing/2014/main" id="{D2DE192D-FABA-2622-37C3-B51864BB0944}"/>
                      </a:ext>
                    </a:extLst>
                  </p:cNvPr>
                  <p:cNvSpPr/>
                  <p:nvPr/>
                </p:nvSpPr>
                <p:spPr>
                  <a:xfrm>
                    <a:off x="10193867" y="3932794"/>
                    <a:ext cx="85789" cy="254000"/>
                  </a:xfrm>
                  <a:custGeom>
                    <a:avLst/>
                    <a:gdLst>
                      <a:gd name="connsiteX0" fmla="*/ 34263 w 85789"/>
                      <a:gd name="connsiteY0" fmla="*/ 254000 h 254000"/>
                      <a:gd name="connsiteX1" fmla="*/ 85063 w 85789"/>
                      <a:gd name="connsiteY1" fmla="*/ 186267 h 254000"/>
                      <a:gd name="connsiteX2" fmla="*/ 396 w 85789"/>
                      <a:gd name="connsiteY2" fmla="*/ 101600 h 254000"/>
                      <a:gd name="connsiteX3" fmla="*/ 51196 w 85789"/>
                      <a:gd name="connsiteY3" fmla="*/ 0 h 254000"/>
                      <a:gd name="connsiteX4" fmla="*/ 51196 w 85789"/>
                      <a:gd name="connsiteY4" fmla="*/ 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89" h="254000">
                        <a:moveTo>
                          <a:pt x="34263" y="254000"/>
                        </a:moveTo>
                        <a:cubicBezTo>
                          <a:pt x="62485" y="232833"/>
                          <a:pt x="90708" y="211667"/>
                          <a:pt x="85063" y="186267"/>
                        </a:cubicBezTo>
                        <a:cubicBezTo>
                          <a:pt x="79419" y="160867"/>
                          <a:pt x="6040" y="132644"/>
                          <a:pt x="396" y="101600"/>
                        </a:cubicBezTo>
                        <a:cubicBezTo>
                          <a:pt x="-5249" y="70555"/>
                          <a:pt x="51196" y="0"/>
                          <a:pt x="51196" y="0"/>
                        </a:cubicBezTo>
                        <a:lnTo>
                          <a:pt x="51196" y="0"/>
                        </a:lnTo>
                      </a:path>
                    </a:pathLst>
                  </a:custGeom>
                  <a:noFill/>
                  <a:ln w="19050">
                    <a:solidFill>
                      <a:srgbClr val="0D36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1" name="Group 30">
                    <a:extLst>
                      <a:ext uri="{FF2B5EF4-FFF2-40B4-BE49-F238E27FC236}">
                        <a16:creationId xmlns:a16="http://schemas.microsoft.com/office/drawing/2014/main" id="{7824CDE8-60C0-CDB6-9165-C9FC3DC77F88}"/>
                      </a:ext>
                    </a:extLst>
                  </p:cNvPr>
                  <p:cNvGrpSpPr/>
                  <p:nvPr/>
                </p:nvGrpSpPr>
                <p:grpSpPr>
                  <a:xfrm>
                    <a:off x="10124406" y="3318933"/>
                    <a:ext cx="238794" cy="609600"/>
                    <a:chOff x="10124406" y="3318933"/>
                    <a:chExt cx="238794" cy="609600"/>
                  </a:xfrm>
                </p:grpSpPr>
                <p:sp>
                  <p:nvSpPr>
                    <p:cNvPr id="32" name="Freeform 31">
                      <a:extLst>
                        <a:ext uri="{FF2B5EF4-FFF2-40B4-BE49-F238E27FC236}">
                          <a16:creationId xmlns:a16="http://schemas.microsoft.com/office/drawing/2014/main" id="{3C1EE7AE-D4C2-13B2-472F-2E485A8DA934}"/>
                        </a:ext>
                      </a:extLst>
                    </p:cNvPr>
                    <p:cNvSpPr/>
                    <p:nvPr/>
                  </p:nvSpPr>
                  <p:spPr>
                    <a:xfrm>
                      <a:off x="10124406" y="3454400"/>
                      <a:ext cx="120261" cy="474133"/>
                    </a:xfrm>
                    <a:custGeom>
                      <a:avLst/>
                      <a:gdLst>
                        <a:gd name="connsiteX0" fmla="*/ 120261 w 120261"/>
                        <a:gd name="connsiteY0" fmla="*/ 474133 h 474133"/>
                        <a:gd name="connsiteX1" fmla="*/ 52527 w 120261"/>
                        <a:gd name="connsiteY1" fmla="*/ 372533 h 474133"/>
                        <a:gd name="connsiteX2" fmla="*/ 69461 w 120261"/>
                        <a:gd name="connsiteY2" fmla="*/ 237067 h 474133"/>
                        <a:gd name="connsiteX3" fmla="*/ 1727 w 120261"/>
                        <a:gd name="connsiteY3" fmla="*/ 152400 h 474133"/>
                        <a:gd name="connsiteX4" fmla="*/ 18661 w 120261"/>
                        <a:gd name="connsiteY4" fmla="*/ 0 h 47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61" h="474133">
                          <a:moveTo>
                            <a:pt x="120261" y="474133"/>
                          </a:moveTo>
                          <a:cubicBezTo>
                            <a:pt x="90627" y="443088"/>
                            <a:pt x="60994" y="412044"/>
                            <a:pt x="52527" y="372533"/>
                          </a:cubicBezTo>
                          <a:cubicBezTo>
                            <a:pt x="44060" y="333022"/>
                            <a:pt x="77928" y="273756"/>
                            <a:pt x="69461" y="237067"/>
                          </a:cubicBezTo>
                          <a:cubicBezTo>
                            <a:pt x="60994" y="200378"/>
                            <a:pt x="10194" y="191911"/>
                            <a:pt x="1727" y="152400"/>
                          </a:cubicBezTo>
                          <a:cubicBezTo>
                            <a:pt x="-6740" y="112889"/>
                            <a:pt x="18661" y="0"/>
                            <a:pt x="1866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Freeform 32">
                      <a:extLst>
                        <a:ext uri="{FF2B5EF4-FFF2-40B4-BE49-F238E27FC236}">
                          <a16:creationId xmlns:a16="http://schemas.microsoft.com/office/drawing/2014/main" id="{F9EA9EC1-65E0-7ECD-9567-122FDF70DECE}"/>
                        </a:ext>
                      </a:extLst>
                    </p:cNvPr>
                    <p:cNvSpPr/>
                    <p:nvPr/>
                  </p:nvSpPr>
                  <p:spPr>
                    <a:xfrm>
                      <a:off x="10200606" y="3318933"/>
                      <a:ext cx="50954" cy="406400"/>
                    </a:xfrm>
                    <a:custGeom>
                      <a:avLst/>
                      <a:gdLst>
                        <a:gd name="connsiteX0" fmla="*/ 0 w 50954"/>
                        <a:gd name="connsiteY0" fmla="*/ 406400 h 406400"/>
                        <a:gd name="connsiteX1" fmla="*/ 50800 w 50954"/>
                        <a:gd name="connsiteY1" fmla="*/ 270934 h 406400"/>
                        <a:gd name="connsiteX2" fmla="*/ 16933 w 50954"/>
                        <a:gd name="connsiteY2" fmla="*/ 169334 h 406400"/>
                        <a:gd name="connsiteX3" fmla="*/ 50800 w 50954"/>
                        <a:gd name="connsiteY3" fmla="*/ 0 h 406400"/>
                      </a:gdLst>
                      <a:ahLst/>
                      <a:cxnLst>
                        <a:cxn ang="0">
                          <a:pos x="connsiteX0" y="connsiteY0"/>
                        </a:cxn>
                        <a:cxn ang="0">
                          <a:pos x="connsiteX1" y="connsiteY1"/>
                        </a:cxn>
                        <a:cxn ang="0">
                          <a:pos x="connsiteX2" y="connsiteY2"/>
                        </a:cxn>
                        <a:cxn ang="0">
                          <a:pos x="connsiteX3" y="connsiteY3"/>
                        </a:cxn>
                      </a:cxnLst>
                      <a:rect l="l" t="t" r="r" b="b"/>
                      <a:pathLst>
                        <a:path w="50954" h="406400">
                          <a:moveTo>
                            <a:pt x="0" y="406400"/>
                          </a:moveTo>
                          <a:cubicBezTo>
                            <a:pt x="23989" y="358422"/>
                            <a:pt x="47978" y="310445"/>
                            <a:pt x="50800" y="270934"/>
                          </a:cubicBezTo>
                          <a:cubicBezTo>
                            <a:pt x="53622" y="231423"/>
                            <a:pt x="16933" y="214490"/>
                            <a:pt x="16933" y="169334"/>
                          </a:cubicBezTo>
                          <a:cubicBezTo>
                            <a:pt x="16933" y="124178"/>
                            <a:pt x="50800" y="0"/>
                            <a:pt x="508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Freeform 33">
                      <a:extLst>
                        <a:ext uri="{FF2B5EF4-FFF2-40B4-BE49-F238E27FC236}">
                          <a16:creationId xmlns:a16="http://schemas.microsoft.com/office/drawing/2014/main" id="{112571BA-5370-4AAB-4689-9346A8567FB0}"/>
                        </a:ext>
                      </a:extLst>
                    </p:cNvPr>
                    <p:cNvSpPr/>
                    <p:nvPr/>
                  </p:nvSpPr>
                  <p:spPr>
                    <a:xfrm>
                      <a:off x="10227733" y="3437465"/>
                      <a:ext cx="135467" cy="491067"/>
                    </a:xfrm>
                    <a:custGeom>
                      <a:avLst/>
                      <a:gdLst>
                        <a:gd name="connsiteX0" fmla="*/ 0 w 135467"/>
                        <a:gd name="connsiteY0" fmla="*/ 491067 h 491067"/>
                        <a:gd name="connsiteX1" fmla="*/ 118533 w 135467"/>
                        <a:gd name="connsiteY1" fmla="*/ 338667 h 491067"/>
                        <a:gd name="connsiteX2" fmla="*/ 101600 w 135467"/>
                        <a:gd name="connsiteY2" fmla="*/ 169334 h 491067"/>
                        <a:gd name="connsiteX3" fmla="*/ 135467 w 135467"/>
                        <a:gd name="connsiteY3" fmla="*/ 0 h 491067"/>
                      </a:gdLst>
                      <a:ahLst/>
                      <a:cxnLst>
                        <a:cxn ang="0">
                          <a:pos x="connsiteX0" y="connsiteY0"/>
                        </a:cxn>
                        <a:cxn ang="0">
                          <a:pos x="connsiteX1" y="connsiteY1"/>
                        </a:cxn>
                        <a:cxn ang="0">
                          <a:pos x="connsiteX2" y="connsiteY2"/>
                        </a:cxn>
                        <a:cxn ang="0">
                          <a:pos x="connsiteX3" y="connsiteY3"/>
                        </a:cxn>
                      </a:cxnLst>
                      <a:rect l="l" t="t" r="r" b="b"/>
                      <a:pathLst>
                        <a:path w="135467" h="491067">
                          <a:moveTo>
                            <a:pt x="0" y="491067"/>
                          </a:moveTo>
                          <a:cubicBezTo>
                            <a:pt x="50800" y="441678"/>
                            <a:pt x="101600" y="392289"/>
                            <a:pt x="118533" y="338667"/>
                          </a:cubicBezTo>
                          <a:cubicBezTo>
                            <a:pt x="135466" y="285045"/>
                            <a:pt x="98778" y="225779"/>
                            <a:pt x="101600" y="169334"/>
                          </a:cubicBezTo>
                          <a:cubicBezTo>
                            <a:pt x="104422" y="112889"/>
                            <a:pt x="135467" y="0"/>
                            <a:pt x="13546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9" name="Oval 28">
                  <a:extLst>
                    <a:ext uri="{FF2B5EF4-FFF2-40B4-BE49-F238E27FC236}">
                      <a16:creationId xmlns:a16="http://schemas.microsoft.com/office/drawing/2014/main" id="{43102454-ED95-DA5A-5BF3-C51820C1C866}"/>
                    </a:ext>
                  </a:extLst>
                </p:cNvPr>
                <p:cNvSpPr>
                  <a:spLocks noChangeAspect="1"/>
                </p:cNvSpPr>
                <p:nvPr/>
              </p:nvSpPr>
              <p:spPr>
                <a:xfrm>
                  <a:off x="609600" y="3048000"/>
                  <a:ext cx="108000" cy="1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0" name="Group 19">
                <a:extLst>
                  <a:ext uri="{FF2B5EF4-FFF2-40B4-BE49-F238E27FC236}">
                    <a16:creationId xmlns:a16="http://schemas.microsoft.com/office/drawing/2014/main" id="{0C89A866-8D37-E8A0-EC00-9B503D3BA871}"/>
                  </a:ext>
                </a:extLst>
              </p:cNvPr>
              <p:cNvGrpSpPr/>
              <p:nvPr/>
            </p:nvGrpSpPr>
            <p:grpSpPr>
              <a:xfrm>
                <a:off x="3068766" y="2380844"/>
                <a:ext cx="642807" cy="162594"/>
                <a:chOff x="609600" y="2971801"/>
                <a:chExt cx="944060" cy="238794"/>
              </a:xfrm>
            </p:grpSpPr>
            <p:grpSp>
              <p:nvGrpSpPr>
                <p:cNvPr id="21" name="Group 20">
                  <a:extLst>
                    <a:ext uri="{FF2B5EF4-FFF2-40B4-BE49-F238E27FC236}">
                      <a16:creationId xmlns:a16="http://schemas.microsoft.com/office/drawing/2014/main" id="{620735D9-4DDD-A953-22CE-421DB1BF5960}"/>
                    </a:ext>
                  </a:extLst>
                </p:cNvPr>
                <p:cNvGrpSpPr/>
                <p:nvPr/>
              </p:nvGrpSpPr>
              <p:grpSpPr>
                <a:xfrm rot="5400000">
                  <a:off x="1000333" y="2657267"/>
                  <a:ext cx="238794" cy="867861"/>
                  <a:chOff x="10124406" y="3318933"/>
                  <a:chExt cx="238794" cy="867861"/>
                </a:xfrm>
              </p:grpSpPr>
              <p:sp>
                <p:nvSpPr>
                  <p:cNvPr id="23" name="Freeform 22">
                    <a:extLst>
                      <a:ext uri="{FF2B5EF4-FFF2-40B4-BE49-F238E27FC236}">
                        <a16:creationId xmlns:a16="http://schemas.microsoft.com/office/drawing/2014/main" id="{765F479F-020E-98D9-F32F-69B548068687}"/>
                      </a:ext>
                    </a:extLst>
                  </p:cNvPr>
                  <p:cNvSpPr/>
                  <p:nvPr/>
                </p:nvSpPr>
                <p:spPr>
                  <a:xfrm>
                    <a:off x="10193867" y="3932794"/>
                    <a:ext cx="85789" cy="254000"/>
                  </a:xfrm>
                  <a:custGeom>
                    <a:avLst/>
                    <a:gdLst>
                      <a:gd name="connsiteX0" fmla="*/ 34263 w 85789"/>
                      <a:gd name="connsiteY0" fmla="*/ 254000 h 254000"/>
                      <a:gd name="connsiteX1" fmla="*/ 85063 w 85789"/>
                      <a:gd name="connsiteY1" fmla="*/ 186267 h 254000"/>
                      <a:gd name="connsiteX2" fmla="*/ 396 w 85789"/>
                      <a:gd name="connsiteY2" fmla="*/ 101600 h 254000"/>
                      <a:gd name="connsiteX3" fmla="*/ 51196 w 85789"/>
                      <a:gd name="connsiteY3" fmla="*/ 0 h 254000"/>
                      <a:gd name="connsiteX4" fmla="*/ 51196 w 85789"/>
                      <a:gd name="connsiteY4" fmla="*/ 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89" h="254000">
                        <a:moveTo>
                          <a:pt x="34263" y="254000"/>
                        </a:moveTo>
                        <a:cubicBezTo>
                          <a:pt x="62485" y="232833"/>
                          <a:pt x="90708" y="211667"/>
                          <a:pt x="85063" y="186267"/>
                        </a:cubicBezTo>
                        <a:cubicBezTo>
                          <a:pt x="79419" y="160867"/>
                          <a:pt x="6040" y="132644"/>
                          <a:pt x="396" y="101600"/>
                        </a:cubicBezTo>
                        <a:cubicBezTo>
                          <a:pt x="-5249" y="70555"/>
                          <a:pt x="51196" y="0"/>
                          <a:pt x="51196" y="0"/>
                        </a:cubicBezTo>
                        <a:lnTo>
                          <a:pt x="51196" y="0"/>
                        </a:lnTo>
                      </a:path>
                    </a:pathLst>
                  </a:custGeom>
                  <a:noFill/>
                  <a:ln w="19050">
                    <a:solidFill>
                      <a:srgbClr val="0D36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4" name="Group 23">
                    <a:extLst>
                      <a:ext uri="{FF2B5EF4-FFF2-40B4-BE49-F238E27FC236}">
                        <a16:creationId xmlns:a16="http://schemas.microsoft.com/office/drawing/2014/main" id="{2CBDA4DF-91C5-18B2-F728-57DCF8CD5052}"/>
                      </a:ext>
                    </a:extLst>
                  </p:cNvPr>
                  <p:cNvGrpSpPr/>
                  <p:nvPr/>
                </p:nvGrpSpPr>
                <p:grpSpPr>
                  <a:xfrm>
                    <a:off x="10124406" y="3318933"/>
                    <a:ext cx="238794" cy="609600"/>
                    <a:chOff x="10124406" y="3318933"/>
                    <a:chExt cx="238794" cy="609600"/>
                  </a:xfrm>
                </p:grpSpPr>
                <p:sp>
                  <p:nvSpPr>
                    <p:cNvPr id="25" name="Freeform 24">
                      <a:extLst>
                        <a:ext uri="{FF2B5EF4-FFF2-40B4-BE49-F238E27FC236}">
                          <a16:creationId xmlns:a16="http://schemas.microsoft.com/office/drawing/2014/main" id="{25E89ED4-EE51-1881-843F-6E009C462E06}"/>
                        </a:ext>
                      </a:extLst>
                    </p:cNvPr>
                    <p:cNvSpPr/>
                    <p:nvPr/>
                  </p:nvSpPr>
                  <p:spPr>
                    <a:xfrm>
                      <a:off x="10124406" y="3454400"/>
                      <a:ext cx="120261" cy="474133"/>
                    </a:xfrm>
                    <a:custGeom>
                      <a:avLst/>
                      <a:gdLst>
                        <a:gd name="connsiteX0" fmla="*/ 120261 w 120261"/>
                        <a:gd name="connsiteY0" fmla="*/ 474133 h 474133"/>
                        <a:gd name="connsiteX1" fmla="*/ 52527 w 120261"/>
                        <a:gd name="connsiteY1" fmla="*/ 372533 h 474133"/>
                        <a:gd name="connsiteX2" fmla="*/ 69461 w 120261"/>
                        <a:gd name="connsiteY2" fmla="*/ 237067 h 474133"/>
                        <a:gd name="connsiteX3" fmla="*/ 1727 w 120261"/>
                        <a:gd name="connsiteY3" fmla="*/ 152400 h 474133"/>
                        <a:gd name="connsiteX4" fmla="*/ 18661 w 120261"/>
                        <a:gd name="connsiteY4" fmla="*/ 0 h 47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61" h="474133">
                          <a:moveTo>
                            <a:pt x="120261" y="474133"/>
                          </a:moveTo>
                          <a:cubicBezTo>
                            <a:pt x="90627" y="443088"/>
                            <a:pt x="60994" y="412044"/>
                            <a:pt x="52527" y="372533"/>
                          </a:cubicBezTo>
                          <a:cubicBezTo>
                            <a:pt x="44060" y="333022"/>
                            <a:pt x="77928" y="273756"/>
                            <a:pt x="69461" y="237067"/>
                          </a:cubicBezTo>
                          <a:cubicBezTo>
                            <a:pt x="60994" y="200378"/>
                            <a:pt x="10194" y="191911"/>
                            <a:pt x="1727" y="152400"/>
                          </a:cubicBezTo>
                          <a:cubicBezTo>
                            <a:pt x="-6740" y="112889"/>
                            <a:pt x="18661" y="0"/>
                            <a:pt x="1866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Freeform 25">
                      <a:extLst>
                        <a:ext uri="{FF2B5EF4-FFF2-40B4-BE49-F238E27FC236}">
                          <a16:creationId xmlns:a16="http://schemas.microsoft.com/office/drawing/2014/main" id="{D355F1DB-DD4A-AB7D-BBED-02CE841D9752}"/>
                        </a:ext>
                      </a:extLst>
                    </p:cNvPr>
                    <p:cNvSpPr/>
                    <p:nvPr/>
                  </p:nvSpPr>
                  <p:spPr>
                    <a:xfrm>
                      <a:off x="10200606" y="3318933"/>
                      <a:ext cx="50954" cy="406400"/>
                    </a:xfrm>
                    <a:custGeom>
                      <a:avLst/>
                      <a:gdLst>
                        <a:gd name="connsiteX0" fmla="*/ 0 w 50954"/>
                        <a:gd name="connsiteY0" fmla="*/ 406400 h 406400"/>
                        <a:gd name="connsiteX1" fmla="*/ 50800 w 50954"/>
                        <a:gd name="connsiteY1" fmla="*/ 270934 h 406400"/>
                        <a:gd name="connsiteX2" fmla="*/ 16933 w 50954"/>
                        <a:gd name="connsiteY2" fmla="*/ 169334 h 406400"/>
                        <a:gd name="connsiteX3" fmla="*/ 50800 w 50954"/>
                        <a:gd name="connsiteY3" fmla="*/ 0 h 406400"/>
                      </a:gdLst>
                      <a:ahLst/>
                      <a:cxnLst>
                        <a:cxn ang="0">
                          <a:pos x="connsiteX0" y="connsiteY0"/>
                        </a:cxn>
                        <a:cxn ang="0">
                          <a:pos x="connsiteX1" y="connsiteY1"/>
                        </a:cxn>
                        <a:cxn ang="0">
                          <a:pos x="connsiteX2" y="connsiteY2"/>
                        </a:cxn>
                        <a:cxn ang="0">
                          <a:pos x="connsiteX3" y="connsiteY3"/>
                        </a:cxn>
                      </a:cxnLst>
                      <a:rect l="l" t="t" r="r" b="b"/>
                      <a:pathLst>
                        <a:path w="50954" h="406400">
                          <a:moveTo>
                            <a:pt x="0" y="406400"/>
                          </a:moveTo>
                          <a:cubicBezTo>
                            <a:pt x="23989" y="358422"/>
                            <a:pt x="47978" y="310445"/>
                            <a:pt x="50800" y="270934"/>
                          </a:cubicBezTo>
                          <a:cubicBezTo>
                            <a:pt x="53622" y="231423"/>
                            <a:pt x="16933" y="214490"/>
                            <a:pt x="16933" y="169334"/>
                          </a:cubicBezTo>
                          <a:cubicBezTo>
                            <a:pt x="16933" y="124178"/>
                            <a:pt x="50800" y="0"/>
                            <a:pt x="508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Freeform 26">
                      <a:extLst>
                        <a:ext uri="{FF2B5EF4-FFF2-40B4-BE49-F238E27FC236}">
                          <a16:creationId xmlns:a16="http://schemas.microsoft.com/office/drawing/2014/main" id="{DFA6E872-6AE2-C6B3-19C7-789C4AF49A19}"/>
                        </a:ext>
                      </a:extLst>
                    </p:cNvPr>
                    <p:cNvSpPr/>
                    <p:nvPr/>
                  </p:nvSpPr>
                  <p:spPr>
                    <a:xfrm>
                      <a:off x="10227733" y="3437465"/>
                      <a:ext cx="135467" cy="491067"/>
                    </a:xfrm>
                    <a:custGeom>
                      <a:avLst/>
                      <a:gdLst>
                        <a:gd name="connsiteX0" fmla="*/ 0 w 135467"/>
                        <a:gd name="connsiteY0" fmla="*/ 491067 h 491067"/>
                        <a:gd name="connsiteX1" fmla="*/ 118533 w 135467"/>
                        <a:gd name="connsiteY1" fmla="*/ 338667 h 491067"/>
                        <a:gd name="connsiteX2" fmla="*/ 101600 w 135467"/>
                        <a:gd name="connsiteY2" fmla="*/ 169334 h 491067"/>
                        <a:gd name="connsiteX3" fmla="*/ 135467 w 135467"/>
                        <a:gd name="connsiteY3" fmla="*/ 0 h 491067"/>
                      </a:gdLst>
                      <a:ahLst/>
                      <a:cxnLst>
                        <a:cxn ang="0">
                          <a:pos x="connsiteX0" y="connsiteY0"/>
                        </a:cxn>
                        <a:cxn ang="0">
                          <a:pos x="connsiteX1" y="connsiteY1"/>
                        </a:cxn>
                        <a:cxn ang="0">
                          <a:pos x="connsiteX2" y="connsiteY2"/>
                        </a:cxn>
                        <a:cxn ang="0">
                          <a:pos x="connsiteX3" y="connsiteY3"/>
                        </a:cxn>
                      </a:cxnLst>
                      <a:rect l="l" t="t" r="r" b="b"/>
                      <a:pathLst>
                        <a:path w="135467" h="491067">
                          <a:moveTo>
                            <a:pt x="0" y="491067"/>
                          </a:moveTo>
                          <a:cubicBezTo>
                            <a:pt x="50800" y="441678"/>
                            <a:pt x="101600" y="392289"/>
                            <a:pt x="118533" y="338667"/>
                          </a:cubicBezTo>
                          <a:cubicBezTo>
                            <a:pt x="135466" y="285045"/>
                            <a:pt x="98778" y="225779"/>
                            <a:pt x="101600" y="169334"/>
                          </a:cubicBezTo>
                          <a:cubicBezTo>
                            <a:pt x="104422" y="112889"/>
                            <a:pt x="135467" y="0"/>
                            <a:pt x="13546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2" name="Oval 21">
                  <a:extLst>
                    <a:ext uri="{FF2B5EF4-FFF2-40B4-BE49-F238E27FC236}">
                      <a16:creationId xmlns:a16="http://schemas.microsoft.com/office/drawing/2014/main" id="{68BD20A8-F2B3-2827-23F3-F9F2B2A86298}"/>
                    </a:ext>
                  </a:extLst>
                </p:cNvPr>
                <p:cNvSpPr>
                  <a:spLocks noChangeAspect="1"/>
                </p:cNvSpPr>
                <p:nvPr/>
              </p:nvSpPr>
              <p:spPr>
                <a:xfrm>
                  <a:off x="609600" y="3048000"/>
                  <a:ext cx="108000" cy="1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pic>
          <p:nvPicPr>
            <p:cNvPr id="15" name="Picture 14">
              <a:extLst>
                <a:ext uri="{FF2B5EF4-FFF2-40B4-BE49-F238E27FC236}">
                  <a16:creationId xmlns:a16="http://schemas.microsoft.com/office/drawing/2014/main" id="{8DDD1923-C315-5612-9C3C-6BBA7F8ADFAA}"/>
                </a:ext>
              </a:extLst>
            </p:cNvPr>
            <p:cNvPicPr>
              <a:picLocks noChangeAspect="1"/>
            </p:cNvPicPr>
            <p:nvPr/>
          </p:nvPicPr>
          <p:blipFill rotWithShape="1">
            <a:blip r:embed="rId4"/>
            <a:srcRect r="34341" b="8100"/>
            <a:stretch/>
          </p:blipFill>
          <p:spPr>
            <a:xfrm>
              <a:off x="3865563" y="2849475"/>
              <a:ext cx="575629" cy="565128"/>
            </a:xfrm>
            <a:prstGeom prst="rect">
              <a:avLst/>
            </a:prstGeom>
          </p:spPr>
        </p:pic>
        <p:sp>
          <p:nvSpPr>
            <p:cNvPr id="16" name="Notched Right Arrow 15">
              <a:extLst>
                <a:ext uri="{FF2B5EF4-FFF2-40B4-BE49-F238E27FC236}">
                  <a16:creationId xmlns:a16="http://schemas.microsoft.com/office/drawing/2014/main" id="{AE7CE546-0DF7-7C9F-1CAF-2F52CEE8D62C}"/>
                </a:ext>
              </a:extLst>
            </p:cNvPr>
            <p:cNvSpPr/>
            <p:nvPr/>
          </p:nvSpPr>
          <p:spPr>
            <a:xfrm>
              <a:off x="4000078" y="3383167"/>
              <a:ext cx="515000" cy="385473"/>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Notched Right Arrow 16">
              <a:extLst>
                <a:ext uri="{FF2B5EF4-FFF2-40B4-BE49-F238E27FC236}">
                  <a16:creationId xmlns:a16="http://schemas.microsoft.com/office/drawing/2014/main" id="{D0F93416-3A24-9CD3-1F78-3129D7491B86}"/>
                </a:ext>
              </a:extLst>
            </p:cNvPr>
            <p:cNvSpPr/>
            <p:nvPr/>
          </p:nvSpPr>
          <p:spPr>
            <a:xfrm>
              <a:off x="7762826" y="3345729"/>
              <a:ext cx="515000" cy="385473"/>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69" name="TextBox 68">
            <a:extLst>
              <a:ext uri="{FF2B5EF4-FFF2-40B4-BE49-F238E27FC236}">
                <a16:creationId xmlns:a16="http://schemas.microsoft.com/office/drawing/2014/main" id="{3E5F8B70-FB44-F14A-EC45-90B0A1A54D43}"/>
              </a:ext>
            </a:extLst>
          </p:cNvPr>
          <p:cNvSpPr txBox="1"/>
          <p:nvPr/>
        </p:nvSpPr>
        <p:spPr>
          <a:xfrm>
            <a:off x="6457951" y="4743450"/>
            <a:ext cx="1000595" cy="253916"/>
          </a:xfrm>
          <a:prstGeom prst="rect">
            <a:avLst/>
          </a:prstGeom>
          <a:noFill/>
        </p:spPr>
        <p:txBody>
          <a:bodyPr wrap="none" rtlCol="0">
            <a:spAutoFit/>
          </a:bodyPr>
          <a:lstStyle/>
          <a:p>
            <a:r>
              <a:rPr lang="en-US" sz="1050" i="1" dirty="0">
                <a:solidFill>
                  <a:schemeClr val="bg1"/>
                </a:solidFill>
                <a:latin typeface="Candara" panose="020E0502030303020204" pitchFamily="34" charset="0"/>
              </a:rPr>
              <a:t>Credit: </a:t>
            </a:r>
            <a:r>
              <a:rPr lang="en-US" sz="1050" dirty="0">
                <a:solidFill>
                  <a:schemeClr val="bg1"/>
                </a:solidFill>
                <a:latin typeface="Candara" panose="020E0502030303020204" pitchFamily="34" charset="0"/>
              </a:rPr>
              <a:t>Vemula</a:t>
            </a:r>
          </a:p>
        </p:txBody>
      </p:sp>
    </p:spTree>
    <p:extLst>
      <p:ext uri="{BB962C8B-B14F-4D97-AF65-F5344CB8AC3E}">
        <p14:creationId xmlns:p14="http://schemas.microsoft.com/office/powerpoint/2010/main" val="1882578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25BB8-BB99-0336-0A15-411501505A10}"/>
              </a:ext>
            </a:extLst>
          </p:cNvPr>
          <p:cNvSpPr txBox="1"/>
          <p:nvPr/>
        </p:nvSpPr>
        <p:spPr>
          <a:xfrm>
            <a:off x="1257300" y="2306293"/>
            <a:ext cx="6743700" cy="553998"/>
          </a:xfrm>
          <a:prstGeom prst="rect">
            <a:avLst/>
          </a:prstGeom>
          <a:noFill/>
        </p:spPr>
        <p:txBody>
          <a:bodyPr wrap="square" rtlCol="0">
            <a:spAutoFit/>
          </a:bodyPr>
          <a:lstStyle/>
          <a:p>
            <a:pPr algn="ctr"/>
            <a:r>
              <a:rPr lang="en-US" sz="3000" i="1" dirty="0">
                <a:solidFill>
                  <a:schemeClr val="bg1"/>
                </a:solidFill>
                <a:latin typeface="Candara" panose="020E0502030303020204" pitchFamily="34" charset="0"/>
                <a:ea typeface="Myriad Pro" charset="0"/>
                <a:cs typeface="Myriad Pro" charset="0"/>
              </a:rPr>
              <a:t>Drug Discovery:</a:t>
            </a:r>
            <a:r>
              <a:rPr lang="en-US" sz="3000" dirty="0">
                <a:solidFill>
                  <a:schemeClr val="bg1"/>
                </a:solidFill>
                <a:latin typeface="Candara" panose="020E0502030303020204" pitchFamily="34" charset="0"/>
                <a:ea typeface="Myriad Pro" charset="0"/>
                <a:cs typeface="Myriad Pro" charset="0"/>
              </a:rPr>
              <a:t> </a:t>
            </a:r>
            <a:r>
              <a:rPr lang="en-US" sz="3000" dirty="0">
                <a:solidFill>
                  <a:schemeClr val="tx1">
                    <a:lumMod val="65000"/>
                    <a:lumOff val="35000"/>
                  </a:schemeClr>
                </a:solidFill>
                <a:latin typeface="Candara" panose="020E0502030303020204" pitchFamily="34" charset="0"/>
                <a:ea typeface="Myriad Pro" charset="0"/>
                <a:cs typeface="Myriad Pro" charset="0"/>
              </a:rPr>
              <a:t>for Ulcerative Colitis</a:t>
            </a:r>
            <a:endParaRPr lang="en-US" sz="1050" dirty="0">
              <a:solidFill>
                <a:schemeClr val="tx1">
                  <a:lumMod val="65000"/>
                  <a:lumOff val="35000"/>
                </a:schemeClr>
              </a:solidFill>
              <a:latin typeface="Candara" panose="020E0502030303020204" pitchFamily="34" charset="0"/>
              <a:ea typeface="Myriad Pro" charset="0"/>
              <a:cs typeface="Myriad Pro" charset="0"/>
            </a:endParaRPr>
          </a:p>
        </p:txBody>
      </p:sp>
    </p:spTree>
    <p:extLst>
      <p:ext uri="{BB962C8B-B14F-4D97-AF65-F5344CB8AC3E}">
        <p14:creationId xmlns:p14="http://schemas.microsoft.com/office/powerpoint/2010/main" val="3349536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 name="Group 194">
            <a:extLst>
              <a:ext uri="{FF2B5EF4-FFF2-40B4-BE49-F238E27FC236}">
                <a16:creationId xmlns:a16="http://schemas.microsoft.com/office/drawing/2014/main" id="{7D657035-BB71-0645-E394-F6F44D1E116F}"/>
              </a:ext>
            </a:extLst>
          </p:cNvPr>
          <p:cNvGrpSpPr/>
          <p:nvPr/>
        </p:nvGrpSpPr>
        <p:grpSpPr>
          <a:xfrm>
            <a:off x="1383631" y="114300"/>
            <a:ext cx="3608711" cy="4239167"/>
            <a:chOff x="320841" y="685111"/>
            <a:chExt cx="4811615" cy="5652222"/>
          </a:xfrm>
        </p:grpSpPr>
        <p:grpSp>
          <p:nvGrpSpPr>
            <p:cNvPr id="192" name="Group 191">
              <a:extLst>
                <a:ext uri="{FF2B5EF4-FFF2-40B4-BE49-F238E27FC236}">
                  <a16:creationId xmlns:a16="http://schemas.microsoft.com/office/drawing/2014/main" id="{FA5139E3-46A9-5DE7-5902-FFBCB6D3D0DA}"/>
                </a:ext>
              </a:extLst>
            </p:cNvPr>
            <p:cNvGrpSpPr/>
            <p:nvPr/>
          </p:nvGrpSpPr>
          <p:grpSpPr>
            <a:xfrm>
              <a:off x="320841" y="685111"/>
              <a:ext cx="2879999" cy="5652222"/>
              <a:chOff x="320841" y="685111"/>
              <a:chExt cx="2879999" cy="5652222"/>
            </a:xfrm>
          </p:grpSpPr>
          <p:pic>
            <p:nvPicPr>
              <p:cNvPr id="6" name="Picture 5" descr="Digestive-system-1.png">
                <a:extLst>
                  <a:ext uri="{FF2B5EF4-FFF2-40B4-BE49-F238E27FC236}">
                    <a16:creationId xmlns:a16="http://schemas.microsoft.com/office/drawing/2014/main" id="{EB9FF012-D8AE-5645-826B-16726AF9A102}"/>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30000"/>
                        </a14:imgEffect>
                      </a14:imgLayer>
                    </a14:imgProps>
                  </a:ext>
                  <a:ext uri="{28A0092B-C50C-407E-A947-70E740481C1C}">
                    <a14:useLocalDpi xmlns:a14="http://schemas.microsoft.com/office/drawing/2010/main" val="0"/>
                  </a:ext>
                </a:extLst>
              </a:blip>
              <a:srcRect l="6411" t="27418" r="4761" b="6194"/>
              <a:stretch/>
            </p:blipFill>
            <p:spPr>
              <a:xfrm>
                <a:off x="675300" y="1143000"/>
                <a:ext cx="1458743" cy="1836000"/>
              </a:xfrm>
              <a:prstGeom prst="rect">
                <a:avLst/>
              </a:prstGeom>
              <a:ln>
                <a:noFill/>
              </a:ln>
              <a:effectLst>
                <a:softEdge rad="177800"/>
              </a:effectLst>
            </p:spPr>
          </p:pic>
          <p:grpSp>
            <p:nvGrpSpPr>
              <p:cNvPr id="7" name="Group 6">
                <a:extLst>
                  <a:ext uri="{FF2B5EF4-FFF2-40B4-BE49-F238E27FC236}">
                    <a16:creationId xmlns:a16="http://schemas.microsoft.com/office/drawing/2014/main" id="{13F65BBC-549F-A6D4-04DF-4A0E6D015DAB}"/>
                  </a:ext>
                </a:extLst>
              </p:cNvPr>
              <p:cNvGrpSpPr>
                <a:grpSpLocks noChangeAspect="1"/>
              </p:cNvGrpSpPr>
              <p:nvPr/>
            </p:nvGrpSpPr>
            <p:grpSpPr>
              <a:xfrm>
                <a:off x="320841" y="2572564"/>
                <a:ext cx="2879999" cy="3764769"/>
                <a:chOff x="6707891" y="3477903"/>
                <a:chExt cx="3837931" cy="5016995"/>
              </a:xfrm>
            </p:grpSpPr>
            <p:sp>
              <p:nvSpPr>
                <p:cNvPr id="28" name="Round Same Side Corner Rectangle 199">
                  <a:extLst>
                    <a:ext uri="{FF2B5EF4-FFF2-40B4-BE49-F238E27FC236}">
                      <a16:creationId xmlns:a16="http://schemas.microsoft.com/office/drawing/2014/main" id="{5CA51C1A-72B3-7FB9-D01D-ABDD2F36A37C}"/>
                    </a:ext>
                  </a:extLst>
                </p:cNvPr>
                <p:cNvSpPr/>
                <p:nvPr/>
              </p:nvSpPr>
              <p:spPr>
                <a:xfrm rot="10800000">
                  <a:off x="6804038" y="3893133"/>
                  <a:ext cx="3741782" cy="2020567"/>
                </a:xfrm>
                <a:prstGeom prst="round2SameRect">
                  <a:avLst/>
                </a:prstGeom>
                <a:gradFill flip="none" rotWithShape="1">
                  <a:gsLst>
                    <a:gs pos="0">
                      <a:schemeClr val="bg1">
                        <a:lumMod val="75000"/>
                        <a:alpha val="34000"/>
                      </a:schemeClr>
                    </a:gs>
                    <a:gs pos="68000">
                      <a:srgbClr val="FFFFFF">
                        <a:alpha val="34000"/>
                      </a:srgbClr>
                    </a:gs>
                  </a:gsLst>
                  <a:lin ang="16200000" scaled="0"/>
                  <a:tileRect/>
                </a:gradFill>
                <a:ln>
                  <a:noFill/>
                </a:ln>
                <a:effectLst>
                  <a:softEdge rad="1016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29" name="Round Same Side Corner Rectangle 200">
                  <a:extLst>
                    <a:ext uri="{FF2B5EF4-FFF2-40B4-BE49-F238E27FC236}">
                      <a16:creationId xmlns:a16="http://schemas.microsoft.com/office/drawing/2014/main" id="{27638BBE-03D0-00C8-8951-25EEBD6AB7D7}"/>
                    </a:ext>
                  </a:extLst>
                </p:cNvPr>
                <p:cNvSpPr/>
                <p:nvPr/>
              </p:nvSpPr>
              <p:spPr>
                <a:xfrm rot="10800000">
                  <a:off x="6816125" y="5901845"/>
                  <a:ext cx="3641588" cy="2561272"/>
                </a:xfrm>
                <a:prstGeom prst="round2SameRect">
                  <a:avLst/>
                </a:prstGeom>
                <a:gradFill flip="none" rotWithShape="1">
                  <a:gsLst>
                    <a:gs pos="0">
                      <a:schemeClr val="accent3">
                        <a:lumMod val="60000"/>
                        <a:lumOff val="40000"/>
                      </a:schemeClr>
                    </a:gs>
                    <a:gs pos="100000">
                      <a:srgbClr val="FFFFFF"/>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nvGrpSpPr>
                <p:cNvPr id="30" name="Group 29">
                  <a:extLst>
                    <a:ext uri="{FF2B5EF4-FFF2-40B4-BE49-F238E27FC236}">
                      <a16:creationId xmlns:a16="http://schemas.microsoft.com/office/drawing/2014/main" id="{24593EE7-69A4-F155-91C3-67CE6BDD81C7}"/>
                    </a:ext>
                  </a:extLst>
                </p:cNvPr>
                <p:cNvGrpSpPr>
                  <a:grpSpLocks noChangeAspect="1"/>
                </p:cNvGrpSpPr>
                <p:nvPr/>
              </p:nvGrpSpPr>
              <p:grpSpPr>
                <a:xfrm>
                  <a:off x="9473310" y="4603934"/>
                  <a:ext cx="1072512" cy="231946"/>
                  <a:chOff x="8508787" y="5376945"/>
                  <a:chExt cx="2424431" cy="524326"/>
                </a:xfrm>
              </p:grpSpPr>
              <p:sp>
                <p:nvSpPr>
                  <p:cNvPr id="97" name="Freeform 96">
                    <a:extLst>
                      <a:ext uri="{FF2B5EF4-FFF2-40B4-BE49-F238E27FC236}">
                        <a16:creationId xmlns:a16="http://schemas.microsoft.com/office/drawing/2014/main" id="{17D24E25-F554-E046-FD77-9E6205A25C3D}"/>
                      </a:ext>
                    </a:extLst>
                  </p:cNvPr>
                  <p:cNvSpPr/>
                  <p:nvPr/>
                </p:nvSpPr>
                <p:spPr>
                  <a:xfrm>
                    <a:off x="9405345" y="5541114"/>
                    <a:ext cx="1527873" cy="354886"/>
                  </a:xfrm>
                  <a:custGeom>
                    <a:avLst/>
                    <a:gdLst>
                      <a:gd name="connsiteX0" fmla="*/ 0 w 1527873"/>
                      <a:gd name="connsiteY0" fmla="*/ 93765 h 354886"/>
                      <a:gd name="connsiteX1" fmla="*/ 436535 w 1527873"/>
                      <a:gd name="connsiteY1" fmla="*/ 14401 h 354886"/>
                      <a:gd name="connsiteX2" fmla="*/ 1190550 w 1527873"/>
                      <a:gd name="connsiteY2" fmla="*/ 351700 h 354886"/>
                      <a:gd name="connsiteX3" fmla="*/ 1527873 w 1527873"/>
                      <a:gd name="connsiteY3" fmla="*/ 192971 h 354886"/>
                    </a:gdLst>
                    <a:ahLst/>
                    <a:cxnLst>
                      <a:cxn ang="0">
                        <a:pos x="connsiteX0" y="connsiteY0"/>
                      </a:cxn>
                      <a:cxn ang="0">
                        <a:pos x="connsiteX1" y="connsiteY1"/>
                      </a:cxn>
                      <a:cxn ang="0">
                        <a:pos x="connsiteX2" y="connsiteY2"/>
                      </a:cxn>
                      <a:cxn ang="0">
                        <a:pos x="connsiteX3" y="connsiteY3"/>
                      </a:cxn>
                    </a:cxnLst>
                    <a:rect l="l" t="t" r="r" b="b"/>
                    <a:pathLst>
                      <a:path w="1527873" h="354886">
                        <a:moveTo>
                          <a:pt x="0" y="93765"/>
                        </a:moveTo>
                        <a:cubicBezTo>
                          <a:pt x="119055" y="32588"/>
                          <a:pt x="238110" y="-28588"/>
                          <a:pt x="436535" y="14401"/>
                        </a:cubicBezTo>
                        <a:cubicBezTo>
                          <a:pt x="634960" y="57390"/>
                          <a:pt x="1008660" y="321938"/>
                          <a:pt x="1190550" y="351700"/>
                        </a:cubicBezTo>
                        <a:cubicBezTo>
                          <a:pt x="1372440" y="381462"/>
                          <a:pt x="1527873" y="192971"/>
                          <a:pt x="1527873" y="192971"/>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98" name="Freeform 97">
                    <a:extLst>
                      <a:ext uri="{FF2B5EF4-FFF2-40B4-BE49-F238E27FC236}">
                        <a16:creationId xmlns:a16="http://schemas.microsoft.com/office/drawing/2014/main" id="{04060FD9-50D3-DB84-6DAF-365CA4DDCF1D}"/>
                      </a:ext>
                    </a:extLst>
                  </p:cNvPr>
                  <p:cNvSpPr/>
                  <p:nvPr/>
                </p:nvSpPr>
                <p:spPr>
                  <a:xfrm>
                    <a:off x="9345816" y="5495106"/>
                    <a:ext cx="1547715" cy="240138"/>
                  </a:xfrm>
                  <a:custGeom>
                    <a:avLst/>
                    <a:gdLst>
                      <a:gd name="connsiteX0" fmla="*/ 0 w 1547715"/>
                      <a:gd name="connsiteY0" fmla="*/ 219138 h 240138"/>
                      <a:gd name="connsiteX1" fmla="*/ 198425 w 1547715"/>
                      <a:gd name="connsiteY1" fmla="*/ 219138 h 240138"/>
                      <a:gd name="connsiteX2" fmla="*/ 833385 w 1547715"/>
                      <a:gd name="connsiteY2" fmla="*/ 886 h 240138"/>
                      <a:gd name="connsiteX3" fmla="*/ 1230235 w 1547715"/>
                      <a:gd name="connsiteY3" fmla="*/ 139774 h 240138"/>
                      <a:gd name="connsiteX4" fmla="*/ 1547715 w 1547715"/>
                      <a:gd name="connsiteY4" fmla="*/ 80250 h 24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715" h="240138">
                        <a:moveTo>
                          <a:pt x="0" y="219138"/>
                        </a:moveTo>
                        <a:cubicBezTo>
                          <a:pt x="29764" y="237325"/>
                          <a:pt x="59528" y="255513"/>
                          <a:pt x="198425" y="219138"/>
                        </a:cubicBezTo>
                        <a:cubicBezTo>
                          <a:pt x="337322" y="182763"/>
                          <a:pt x="661417" y="14113"/>
                          <a:pt x="833385" y="886"/>
                        </a:cubicBezTo>
                        <a:cubicBezTo>
                          <a:pt x="1005353" y="-12341"/>
                          <a:pt x="1111180" y="126547"/>
                          <a:pt x="1230235" y="139774"/>
                        </a:cubicBezTo>
                        <a:cubicBezTo>
                          <a:pt x="1349290" y="153001"/>
                          <a:pt x="1547715" y="80250"/>
                          <a:pt x="1547715" y="80250"/>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99" name="Freeform 98">
                    <a:extLst>
                      <a:ext uri="{FF2B5EF4-FFF2-40B4-BE49-F238E27FC236}">
                        <a16:creationId xmlns:a16="http://schemas.microsoft.com/office/drawing/2014/main" id="{9F10CA3E-F8A4-C9B7-AD59-8A48585A7A75}"/>
                      </a:ext>
                    </a:extLst>
                  </p:cNvPr>
                  <p:cNvSpPr/>
                  <p:nvPr/>
                </p:nvSpPr>
                <p:spPr>
                  <a:xfrm>
                    <a:off x="9405345" y="5376945"/>
                    <a:ext cx="1508030" cy="473620"/>
                  </a:xfrm>
                  <a:custGeom>
                    <a:avLst/>
                    <a:gdLst>
                      <a:gd name="connsiteX0" fmla="*/ 0 w 1508030"/>
                      <a:gd name="connsiteY0" fmla="*/ 436505 h 473620"/>
                      <a:gd name="connsiteX1" fmla="*/ 396850 w 1508030"/>
                      <a:gd name="connsiteY1" fmla="*/ 456346 h 473620"/>
                      <a:gd name="connsiteX2" fmla="*/ 892913 w 1508030"/>
                      <a:gd name="connsiteY2" fmla="*/ 218252 h 473620"/>
                      <a:gd name="connsiteX3" fmla="*/ 1508030 w 1508030"/>
                      <a:gd name="connsiteY3" fmla="*/ 0 h 473620"/>
                    </a:gdLst>
                    <a:ahLst/>
                    <a:cxnLst>
                      <a:cxn ang="0">
                        <a:pos x="connsiteX0" y="connsiteY0"/>
                      </a:cxn>
                      <a:cxn ang="0">
                        <a:pos x="connsiteX1" y="connsiteY1"/>
                      </a:cxn>
                      <a:cxn ang="0">
                        <a:pos x="connsiteX2" y="connsiteY2"/>
                      </a:cxn>
                      <a:cxn ang="0">
                        <a:pos x="connsiteX3" y="connsiteY3"/>
                      </a:cxn>
                    </a:cxnLst>
                    <a:rect l="l" t="t" r="r" b="b"/>
                    <a:pathLst>
                      <a:path w="1508030" h="473620">
                        <a:moveTo>
                          <a:pt x="0" y="436505"/>
                        </a:moveTo>
                        <a:cubicBezTo>
                          <a:pt x="124015" y="464613"/>
                          <a:pt x="248031" y="492721"/>
                          <a:pt x="396850" y="456346"/>
                        </a:cubicBezTo>
                        <a:cubicBezTo>
                          <a:pt x="545669" y="419971"/>
                          <a:pt x="707716" y="294310"/>
                          <a:pt x="892913" y="218252"/>
                        </a:cubicBezTo>
                        <a:cubicBezTo>
                          <a:pt x="1078110" y="142194"/>
                          <a:pt x="1508030" y="0"/>
                          <a:pt x="1508030" y="0"/>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00" name="Rounded Rectangle 99">
                    <a:extLst>
                      <a:ext uri="{FF2B5EF4-FFF2-40B4-BE49-F238E27FC236}">
                        <a16:creationId xmlns:a16="http://schemas.microsoft.com/office/drawing/2014/main" id="{156A7D19-FE71-A436-7FC1-2FCB9684445E}"/>
                      </a:ext>
                    </a:extLst>
                  </p:cNvPr>
                  <p:cNvSpPr>
                    <a:spLocks/>
                  </p:cNvSpPr>
                  <p:nvPr/>
                </p:nvSpPr>
                <p:spPr>
                  <a:xfrm>
                    <a:off x="8508787" y="5541271"/>
                    <a:ext cx="899999" cy="360000"/>
                  </a:xfrm>
                  <a:prstGeom prst="roundRect">
                    <a:avLst/>
                  </a:prstGeom>
                  <a:solidFill>
                    <a:schemeClr val="accent4">
                      <a:lumMod val="75000"/>
                    </a:schemeClr>
                  </a:solidFill>
                  <a:ln w="57150" cmpd="sng">
                    <a:solidFill>
                      <a:schemeClr val="accent4">
                        <a:lumMod val="50000"/>
                      </a:schemeClr>
                    </a:solidFill>
                  </a:ln>
                  <a:effectLst>
                    <a:innerShdw blurRad="63500" dist="50800" dir="10800000">
                      <a:prstClr val="black">
                        <a:alpha val="50000"/>
                      </a:prstClr>
                    </a:innerShdw>
                  </a:effectLst>
                  <a:scene3d>
                    <a:camera prst="orthographicFront"/>
                    <a:lightRig rig="threePt" dir="t"/>
                  </a:scene3d>
                  <a:sp3d>
                    <a:bevelT/>
                    <a:bevelB w="0" h="508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pic>
              <p:nvPicPr>
                <p:cNvPr id="31" name="Picture 30">
                  <a:extLst>
                    <a:ext uri="{FF2B5EF4-FFF2-40B4-BE49-F238E27FC236}">
                      <a16:creationId xmlns:a16="http://schemas.microsoft.com/office/drawing/2014/main" id="{518ECB9F-0514-3C97-44B0-B462796660CB}"/>
                    </a:ext>
                  </a:extLst>
                </p:cNvPr>
                <p:cNvPicPr>
                  <a:picLocks noChangeAspect="1"/>
                </p:cNvPicPr>
                <p:nvPr/>
              </p:nvPicPr>
              <p:blipFill>
                <a:blip r:embed="rId4"/>
                <a:stretch>
                  <a:fillRect/>
                </a:stretch>
              </p:blipFill>
              <p:spPr>
                <a:xfrm rot="5400000">
                  <a:off x="8766238" y="4252068"/>
                  <a:ext cx="794381" cy="794381"/>
                </a:xfrm>
                <a:prstGeom prst="rect">
                  <a:avLst/>
                </a:prstGeom>
                <a:effectLst>
                  <a:softEdge rad="114300"/>
                </a:effectLst>
              </p:spPr>
            </p:pic>
            <p:pic>
              <p:nvPicPr>
                <p:cNvPr id="32" name="Picture 31">
                  <a:extLst>
                    <a:ext uri="{FF2B5EF4-FFF2-40B4-BE49-F238E27FC236}">
                      <a16:creationId xmlns:a16="http://schemas.microsoft.com/office/drawing/2014/main" id="{D5B0D148-2588-2F55-2387-3340316C872A}"/>
                    </a:ext>
                  </a:extLst>
                </p:cNvPr>
                <p:cNvPicPr>
                  <a:picLocks noChangeAspect="1"/>
                </p:cNvPicPr>
                <p:nvPr/>
              </p:nvPicPr>
              <p:blipFill>
                <a:blip r:embed="rId5"/>
                <a:stretch>
                  <a:fillRect/>
                </a:stretch>
              </p:blipFill>
              <p:spPr>
                <a:xfrm rot="5400000">
                  <a:off x="7981185" y="4210171"/>
                  <a:ext cx="667916" cy="1028591"/>
                </a:xfrm>
                <a:prstGeom prst="rect">
                  <a:avLst/>
                </a:prstGeom>
                <a:effectLst>
                  <a:softEdge rad="165100"/>
                </a:effectLst>
              </p:spPr>
            </p:pic>
            <p:grpSp>
              <p:nvGrpSpPr>
                <p:cNvPr id="33" name="Group 32">
                  <a:extLst>
                    <a:ext uri="{FF2B5EF4-FFF2-40B4-BE49-F238E27FC236}">
                      <a16:creationId xmlns:a16="http://schemas.microsoft.com/office/drawing/2014/main" id="{DDC92979-2BFB-BCC7-A829-E4AA5203F43E}"/>
                    </a:ext>
                  </a:extLst>
                </p:cNvPr>
                <p:cNvGrpSpPr>
                  <a:grpSpLocks noChangeAspect="1"/>
                </p:cNvGrpSpPr>
                <p:nvPr/>
              </p:nvGrpSpPr>
              <p:grpSpPr>
                <a:xfrm rot="10800000">
                  <a:off x="6943444" y="4845674"/>
                  <a:ext cx="928379" cy="200775"/>
                  <a:chOff x="8508787" y="5376945"/>
                  <a:chExt cx="2424431" cy="524326"/>
                </a:xfrm>
              </p:grpSpPr>
              <p:sp>
                <p:nvSpPr>
                  <p:cNvPr id="93" name="Freeform 92">
                    <a:extLst>
                      <a:ext uri="{FF2B5EF4-FFF2-40B4-BE49-F238E27FC236}">
                        <a16:creationId xmlns:a16="http://schemas.microsoft.com/office/drawing/2014/main" id="{522AB62E-CD6A-204E-9B61-A357F1976258}"/>
                      </a:ext>
                    </a:extLst>
                  </p:cNvPr>
                  <p:cNvSpPr/>
                  <p:nvPr/>
                </p:nvSpPr>
                <p:spPr>
                  <a:xfrm>
                    <a:off x="9405345" y="5541114"/>
                    <a:ext cx="1527873" cy="354886"/>
                  </a:xfrm>
                  <a:custGeom>
                    <a:avLst/>
                    <a:gdLst>
                      <a:gd name="connsiteX0" fmla="*/ 0 w 1527873"/>
                      <a:gd name="connsiteY0" fmla="*/ 93765 h 354886"/>
                      <a:gd name="connsiteX1" fmla="*/ 436535 w 1527873"/>
                      <a:gd name="connsiteY1" fmla="*/ 14401 h 354886"/>
                      <a:gd name="connsiteX2" fmla="*/ 1190550 w 1527873"/>
                      <a:gd name="connsiteY2" fmla="*/ 351700 h 354886"/>
                      <a:gd name="connsiteX3" fmla="*/ 1527873 w 1527873"/>
                      <a:gd name="connsiteY3" fmla="*/ 192971 h 354886"/>
                    </a:gdLst>
                    <a:ahLst/>
                    <a:cxnLst>
                      <a:cxn ang="0">
                        <a:pos x="connsiteX0" y="connsiteY0"/>
                      </a:cxn>
                      <a:cxn ang="0">
                        <a:pos x="connsiteX1" y="connsiteY1"/>
                      </a:cxn>
                      <a:cxn ang="0">
                        <a:pos x="connsiteX2" y="connsiteY2"/>
                      </a:cxn>
                      <a:cxn ang="0">
                        <a:pos x="connsiteX3" y="connsiteY3"/>
                      </a:cxn>
                    </a:cxnLst>
                    <a:rect l="l" t="t" r="r" b="b"/>
                    <a:pathLst>
                      <a:path w="1527873" h="354886">
                        <a:moveTo>
                          <a:pt x="0" y="93765"/>
                        </a:moveTo>
                        <a:cubicBezTo>
                          <a:pt x="119055" y="32588"/>
                          <a:pt x="238110" y="-28588"/>
                          <a:pt x="436535" y="14401"/>
                        </a:cubicBezTo>
                        <a:cubicBezTo>
                          <a:pt x="634960" y="57390"/>
                          <a:pt x="1008660" y="321938"/>
                          <a:pt x="1190550" y="351700"/>
                        </a:cubicBezTo>
                        <a:cubicBezTo>
                          <a:pt x="1372440" y="381462"/>
                          <a:pt x="1527873" y="192971"/>
                          <a:pt x="1527873" y="192971"/>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94" name="Freeform 93">
                    <a:extLst>
                      <a:ext uri="{FF2B5EF4-FFF2-40B4-BE49-F238E27FC236}">
                        <a16:creationId xmlns:a16="http://schemas.microsoft.com/office/drawing/2014/main" id="{B0CFFFB4-F409-9E4F-A019-2490C0BF7365}"/>
                      </a:ext>
                    </a:extLst>
                  </p:cNvPr>
                  <p:cNvSpPr/>
                  <p:nvPr/>
                </p:nvSpPr>
                <p:spPr>
                  <a:xfrm>
                    <a:off x="9345816" y="5495106"/>
                    <a:ext cx="1547715" cy="240138"/>
                  </a:xfrm>
                  <a:custGeom>
                    <a:avLst/>
                    <a:gdLst>
                      <a:gd name="connsiteX0" fmla="*/ 0 w 1547715"/>
                      <a:gd name="connsiteY0" fmla="*/ 219138 h 240138"/>
                      <a:gd name="connsiteX1" fmla="*/ 198425 w 1547715"/>
                      <a:gd name="connsiteY1" fmla="*/ 219138 h 240138"/>
                      <a:gd name="connsiteX2" fmla="*/ 833385 w 1547715"/>
                      <a:gd name="connsiteY2" fmla="*/ 886 h 240138"/>
                      <a:gd name="connsiteX3" fmla="*/ 1230235 w 1547715"/>
                      <a:gd name="connsiteY3" fmla="*/ 139774 h 240138"/>
                      <a:gd name="connsiteX4" fmla="*/ 1547715 w 1547715"/>
                      <a:gd name="connsiteY4" fmla="*/ 80250 h 24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715" h="240138">
                        <a:moveTo>
                          <a:pt x="0" y="219138"/>
                        </a:moveTo>
                        <a:cubicBezTo>
                          <a:pt x="29764" y="237325"/>
                          <a:pt x="59528" y="255513"/>
                          <a:pt x="198425" y="219138"/>
                        </a:cubicBezTo>
                        <a:cubicBezTo>
                          <a:pt x="337322" y="182763"/>
                          <a:pt x="661417" y="14113"/>
                          <a:pt x="833385" y="886"/>
                        </a:cubicBezTo>
                        <a:cubicBezTo>
                          <a:pt x="1005353" y="-12341"/>
                          <a:pt x="1111180" y="126547"/>
                          <a:pt x="1230235" y="139774"/>
                        </a:cubicBezTo>
                        <a:cubicBezTo>
                          <a:pt x="1349290" y="153001"/>
                          <a:pt x="1547715" y="80250"/>
                          <a:pt x="1547715" y="80250"/>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95" name="Freeform 94">
                    <a:extLst>
                      <a:ext uri="{FF2B5EF4-FFF2-40B4-BE49-F238E27FC236}">
                        <a16:creationId xmlns:a16="http://schemas.microsoft.com/office/drawing/2014/main" id="{797C25C7-AE6A-BA26-CBBB-F81206BB475F}"/>
                      </a:ext>
                    </a:extLst>
                  </p:cNvPr>
                  <p:cNvSpPr/>
                  <p:nvPr/>
                </p:nvSpPr>
                <p:spPr>
                  <a:xfrm>
                    <a:off x="9405345" y="5376945"/>
                    <a:ext cx="1508030" cy="473620"/>
                  </a:xfrm>
                  <a:custGeom>
                    <a:avLst/>
                    <a:gdLst>
                      <a:gd name="connsiteX0" fmla="*/ 0 w 1508030"/>
                      <a:gd name="connsiteY0" fmla="*/ 436505 h 473620"/>
                      <a:gd name="connsiteX1" fmla="*/ 396850 w 1508030"/>
                      <a:gd name="connsiteY1" fmla="*/ 456346 h 473620"/>
                      <a:gd name="connsiteX2" fmla="*/ 892913 w 1508030"/>
                      <a:gd name="connsiteY2" fmla="*/ 218252 h 473620"/>
                      <a:gd name="connsiteX3" fmla="*/ 1508030 w 1508030"/>
                      <a:gd name="connsiteY3" fmla="*/ 0 h 473620"/>
                    </a:gdLst>
                    <a:ahLst/>
                    <a:cxnLst>
                      <a:cxn ang="0">
                        <a:pos x="connsiteX0" y="connsiteY0"/>
                      </a:cxn>
                      <a:cxn ang="0">
                        <a:pos x="connsiteX1" y="connsiteY1"/>
                      </a:cxn>
                      <a:cxn ang="0">
                        <a:pos x="connsiteX2" y="connsiteY2"/>
                      </a:cxn>
                      <a:cxn ang="0">
                        <a:pos x="connsiteX3" y="connsiteY3"/>
                      </a:cxn>
                    </a:cxnLst>
                    <a:rect l="l" t="t" r="r" b="b"/>
                    <a:pathLst>
                      <a:path w="1508030" h="473620">
                        <a:moveTo>
                          <a:pt x="0" y="436505"/>
                        </a:moveTo>
                        <a:cubicBezTo>
                          <a:pt x="124015" y="464613"/>
                          <a:pt x="248031" y="492721"/>
                          <a:pt x="396850" y="456346"/>
                        </a:cubicBezTo>
                        <a:cubicBezTo>
                          <a:pt x="545669" y="419971"/>
                          <a:pt x="707716" y="294310"/>
                          <a:pt x="892913" y="218252"/>
                        </a:cubicBezTo>
                        <a:cubicBezTo>
                          <a:pt x="1078110" y="142194"/>
                          <a:pt x="1508030" y="0"/>
                          <a:pt x="1508030" y="0"/>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96" name="Rounded Rectangle 95">
                    <a:extLst>
                      <a:ext uri="{FF2B5EF4-FFF2-40B4-BE49-F238E27FC236}">
                        <a16:creationId xmlns:a16="http://schemas.microsoft.com/office/drawing/2014/main" id="{B58F6EE2-27C3-C0C8-43B2-932CE0A7118A}"/>
                      </a:ext>
                    </a:extLst>
                  </p:cNvPr>
                  <p:cNvSpPr>
                    <a:spLocks/>
                  </p:cNvSpPr>
                  <p:nvPr/>
                </p:nvSpPr>
                <p:spPr>
                  <a:xfrm>
                    <a:off x="8508787" y="5541271"/>
                    <a:ext cx="899999" cy="360000"/>
                  </a:xfrm>
                  <a:prstGeom prst="roundRect">
                    <a:avLst/>
                  </a:prstGeom>
                  <a:gradFill flip="none" rotWithShape="1">
                    <a:gsLst>
                      <a:gs pos="100000">
                        <a:schemeClr val="accent2">
                          <a:lumMod val="75000"/>
                        </a:schemeClr>
                      </a:gs>
                      <a:gs pos="12000">
                        <a:schemeClr val="accent2">
                          <a:lumMod val="60000"/>
                          <a:lumOff val="40000"/>
                        </a:schemeClr>
                      </a:gs>
                    </a:gsLst>
                    <a:path path="circle">
                      <a:fillToRect l="50000" t="50000" r="50000" b="50000"/>
                    </a:path>
                    <a:tileRect/>
                  </a:gradFill>
                  <a:ln w="57150" cmpd="sng">
                    <a:solidFill>
                      <a:srgbClr val="660066"/>
                    </a:solidFill>
                  </a:ln>
                  <a:effectLst>
                    <a:innerShdw blurRad="63500" dist="50800" dir="10800000">
                      <a:prstClr val="black">
                        <a:alpha val="50000"/>
                      </a:prstClr>
                    </a:innerShdw>
                  </a:effectLst>
                  <a:scene3d>
                    <a:camera prst="orthographicFront"/>
                    <a:lightRig rig="threePt" dir="t"/>
                  </a:scene3d>
                  <a:sp3d>
                    <a:bevelT/>
                    <a:bevelB w="0" h="508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sp>
              <p:nvSpPr>
                <p:cNvPr id="34" name="Freeform 33">
                  <a:extLst>
                    <a:ext uri="{FF2B5EF4-FFF2-40B4-BE49-F238E27FC236}">
                      <a16:creationId xmlns:a16="http://schemas.microsoft.com/office/drawing/2014/main" id="{262D6272-DC52-3759-F1C1-03A3FD20D89C}"/>
                    </a:ext>
                  </a:extLst>
                </p:cNvPr>
                <p:cNvSpPr/>
                <p:nvPr/>
              </p:nvSpPr>
              <p:spPr>
                <a:xfrm rot="5400000">
                  <a:off x="8150875" y="3580805"/>
                  <a:ext cx="928941" cy="3634775"/>
                </a:xfrm>
                <a:custGeom>
                  <a:avLst/>
                  <a:gdLst>
                    <a:gd name="connsiteX0" fmla="*/ 788843 w 928941"/>
                    <a:gd name="connsiteY0" fmla="*/ 3587617 h 3634775"/>
                    <a:gd name="connsiteX1" fmla="*/ 308395 w 928941"/>
                    <a:gd name="connsiteY1" fmla="*/ 3634111 h 3634775"/>
                    <a:gd name="connsiteX2" fmla="*/ 44924 w 928941"/>
                    <a:gd name="connsiteY2" fmla="*/ 3556620 h 3634775"/>
                    <a:gd name="connsiteX3" fmla="*/ 75921 w 928941"/>
                    <a:gd name="connsiteY3" fmla="*/ 3448132 h 3634775"/>
                    <a:gd name="connsiteX4" fmla="*/ 122415 w 928941"/>
                    <a:gd name="connsiteY4" fmla="*/ 3293149 h 3634775"/>
                    <a:gd name="connsiteX5" fmla="*/ 122415 w 928941"/>
                    <a:gd name="connsiteY5" fmla="*/ 2750708 h 3634775"/>
                    <a:gd name="connsiteX6" fmla="*/ 184409 w 928941"/>
                    <a:gd name="connsiteY6" fmla="*/ 2347752 h 3634775"/>
                    <a:gd name="connsiteX7" fmla="*/ 184409 w 928941"/>
                    <a:gd name="connsiteY7" fmla="*/ 2115278 h 3634775"/>
                    <a:gd name="connsiteX8" fmla="*/ 168910 w 928941"/>
                    <a:gd name="connsiteY8" fmla="*/ 1867305 h 3634775"/>
                    <a:gd name="connsiteX9" fmla="*/ 137914 w 928941"/>
                    <a:gd name="connsiteY9" fmla="*/ 1448850 h 3634775"/>
                    <a:gd name="connsiteX10" fmla="*/ 75921 w 928941"/>
                    <a:gd name="connsiteY10" fmla="*/ 1107888 h 3634775"/>
                    <a:gd name="connsiteX11" fmla="*/ 60422 w 928941"/>
                    <a:gd name="connsiteY11" fmla="*/ 518952 h 3634775"/>
                    <a:gd name="connsiteX12" fmla="*/ 13927 w 928941"/>
                    <a:gd name="connsiteY12" fmla="*/ 239983 h 3634775"/>
                    <a:gd name="connsiteX13" fmla="*/ 29426 w 928941"/>
                    <a:gd name="connsiteY13" fmla="*/ 54003 h 3634775"/>
                    <a:gd name="connsiteX14" fmla="*/ 323893 w 928941"/>
                    <a:gd name="connsiteY14" fmla="*/ 23006 h 3634775"/>
                    <a:gd name="connsiteX15" fmla="*/ 804341 w 928941"/>
                    <a:gd name="connsiteY15" fmla="*/ 23006 h 3634775"/>
                    <a:gd name="connsiteX16" fmla="*/ 850836 w 928941"/>
                    <a:gd name="connsiteY16" fmla="*/ 317474 h 3634775"/>
                    <a:gd name="connsiteX17" fmla="*/ 928327 w 928941"/>
                    <a:gd name="connsiteY17" fmla="*/ 1836308 h 3634775"/>
                    <a:gd name="connsiteX18" fmla="*/ 881832 w 928941"/>
                    <a:gd name="connsiteY18" fmla="*/ 3556620 h 3634775"/>
                    <a:gd name="connsiteX19" fmla="*/ 788843 w 928941"/>
                    <a:gd name="connsiteY19" fmla="*/ 2750708 h 3634775"/>
                    <a:gd name="connsiteX20" fmla="*/ 788843 w 928941"/>
                    <a:gd name="connsiteY20" fmla="*/ 3479128 h 3634775"/>
                    <a:gd name="connsiteX21" fmla="*/ 788843 w 928941"/>
                    <a:gd name="connsiteY21" fmla="*/ 3587617 h 363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8941" h="3634775">
                      <a:moveTo>
                        <a:pt x="788843" y="3587617"/>
                      </a:moveTo>
                      <a:cubicBezTo>
                        <a:pt x="708768" y="3613447"/>
                        <a:pt x="432381" y="3639277"/>
                        <a:pt x="308395" y="3634111"/>
                      </a:cubicBezTo>
                      <a:cubicBezTo>
                        <a:pt x="184408" y="3628945"/>
                        <a:pt x="83670" y="3587616"/>
                        <a:pt x="44924" y="3556620"/>
                      </a:cubicBezTo>
                      <a:cubicBezTo>
                        <a:pt x="6178" y="3525624"/>
                        <a:pt x="63006" y="3492044"/>
                        <a:pt x="75921" y="3448132"/>
                      </a:cubicBezTo>
                      <a:cubicBezTo>
                        <a:pt x="88836" y="3404220"/>
                        <a:pt x="114666" y="3409386"/>
                        <a:pt x="122415" y="3293149"/>
                      </a:cubicBezTo>
                      <a:cubicBezTo>
                        <a:pt x="130164" y="3176912"/>
                        <a:pt x="112083" y="2908274"/>
                        <a:pt x="122415" y="2750708"/>
                      </a:cubicBezTo>
                      <a:cubicBezTo>
                        <a:pt x="132747" y="2593142"/>
                        <a:pt x="174077" y="2453657"/>
                        <a:pt x="184409" y="2347752"/>
                      </a:cubicBezTo>
                      <a:cubicBezTo>
                        <a:pt x="194741" y="2241847"/>
                        <a:pt x="186992" y="2195352"/>
                        <a:pt x="184409" y="2115278"/>
                      </a:cubicBezTo>
                      <a:cubicBezTo>
                        <a:pt x="181826" y="2035204"/>
                        <a:pt x="176659" y="1978376"/>
                        <a:pt x="168910" y="1867305"/>
                      </a:cubicBezTo>
                      <a:cubicBezTo>
                        <a:pt x="161161" y="1756234"/>
                        <a:pt x="153412" y="1575419"/>
                        <a:pt x="137914" y="1448850"/>
                      </a:cubicBezTo>
                      <a:cubicBezTo>
                        <a:pt x="122416" y="1322281"/>
                        <a:pt x="88836" y="1262871"/>
                        <a:pt x="75921" y="1107888"/>
                      </a:cubicBezTo>
                      <a:cubicBezTo>
                        <a:pt x="63006" y="952905"/>
                        <a:pt x="70754" y="663603"/>
                        <a:pt x="60422" y="518952"/>
                      </a:cubicBezTo>
                      <a:cubicBezTo>
                        <a:pt x="50090" y="374301"/>
                        <a:pt x="19093" y="317474"/>
                        <a:pt x="13927" y="239983"/>
                      </a:cubicBezTo>
                      <a:cubicBezTo>
                        <a:pt x="8761" y="162492"/>
                        <a:pt x="-22235" y="90166"/>
                        <a:pt x="29426" y="54003"/>
                      </a:cubicBezTo>
                      <a:cubicBezTo>
                        <a:pt x="81087" y="17840"/>
                        <a:pt x="194741" y="28172"/>
                        <a:pt x="323893" y="23006"/>
                      </a:cubicBezTo>
                      <a:cubicBezTo>
                        <a:pt x="453045" y="17840"/>
                        <a:pt x="716517" y="-26072"/>
                        <a:pt x="804341" y="23006"/>
                      </a:cubicBezTo>
                      <a:cubicBezTo>
                        <a:pt x="892165" y="72084"/>
                        <a:pt x="830172" y="15257"/>
                        <a:pt x="850836" y="317474"/>
                      </a:cubicBezTo>
                      <a:cubicBezTo>
                        <a:pt x="871500" y="619691"/>
                        <a:pt x="923161" y="1296450"/>
                        <a:pt x="928327" y="1836308"/>
                      </a:cubicBezTo>
                      <a:cubicBezTo>
                        <a:pt x="933493" y="2376166"/>
                        <a:pt x="905079" y="3404220"/>
                        <a:pt x="881832" y="3556620"/>
                      </a:cubicBezTo>
                      <a:cubicBezTo>
                        <a:pt x="858585" y="3709020"/>
                        <a:pt x="804341" y="2763623"/>
                        <a:pt x="788843" y="2750708"/>
                      </a:cubicBezTo>
                      <a:cubicBezTo>
                        <a:pt x="773345" y="2737793"/>
                        <a:pt x="781094" y="3342226"/>
                        <a:pt x="788843" y="3479128"/>
                      </a:cubicBezTo>
                      <a:cubicBezTo>
                        <a:pt x="796592" y="3616030"/>
                        <a:pt x="868918" y="3561787"/>
                        <a:pt x="788843" y="3587617"/>
                      </a:cubicBezTo>
                      <a:close/>
                    </a:path>
                  </a:pathLst>
                </a:custGeom>
                <a:solidFill>
                  <a:schemeClr val="accent2">
                    <a:lumMod val="40000"/>
                    <a:lumOff val="60000"/>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nvGrpSpPr>
                <p:cNvPr id="35" name="Group 34">
                  <a:extLst>
                    <a:ext uri="{FF2B5EF4-FFF2-40B4-BE49-F238E27FC236}">
                      <a16:creationId xmlns:a16="http://schemas.microsoft.com/office/drawing/2014/main" id="{78767FD7-4B2A-4DF1-823D-B469480E9866}"/>
                    </a:ext>
                  </a:extLst>
                </p:cNvPr>
                <p:cNvGrpSpPr/>
                <p:nvPr/>
              </p:nvGrpSpPr>
              <p:grpSpPr>
                <a:xfrm rot="5400000">
                  <a:off x="8185661" y="3890354"/>
                  <a:ext cx="902522" cy="3641586"/>
                  <a:chOff x="5953618" y="478954"/>
                  <a:chExt cx="902522" cy="3641586"/>
                </a:xfrm>
              </p:grpSpPr>
              <p:grpSp>
                <p:nvGrpSpPr>
                  <p:cNvPr id="53" name="Group 52">
                    <a:extLst>
                      <a:ext uri="{FF2B5EF4-FFF2-40B4-BE49-F238E27FC236}">
                        <a16:creationId xmlns:a16="http://schemas.microsoft.com/office/drawing/2014/main" id="{52DC81AD-C525-967C-9030-CD5CE04218A4}"/>
                      </a:ext>
                    </a:extLst>
                  </p:cNvPr>
                  <p:cNvGrpSpPr>
                    <a:grpSpLocks noChangeAspect="1"/>
                  </p:cNvGrpSpPr>
                  <p:nvPr/>
                </p:nvGrpSpPr>
                <p:grpSpPr>
                  <a:xfrm rot="16200000">
                    <a:off x="4584086" y="1848486"/>
                    <a:ext cx="3641586" cy="902522"/>
                    <a:chOff x="1181176" y="2902232"/>
                    <a:chExt cx="5061482" cy="1254429"/>
                  </a:xfrm>
                </p:grpSpPr>
                <p:grpSp>
                  <p:nvGrpSpPr>
                    <p:cNvPr id="81" name="Group 80">
                      <a:extLst>
                        <a:ext uri="{FF2B5EF4-FFF2-40B4-BE49-F238E27FC236}">
                          <a16:creationId xmlns:a16="http://schemas.microsoft.com/office/drawing/2014/main" id="{3840EB3B-D781-EE62-A821-B41C533E8167}"/>
                        </a:ext>
                      </a:extLst>
                    </p:cNvPr>
                    <p:cNvGrpSpPr/>
                    <p:nvPr/>
                  </p:nvGrpSpPr>
                  <p:grpSpPr>
                    <a:xfrm>
                      <a:off x="5500514" y="2902232"/>
                      <a:ext cx="742144" cy="1208114"/>
                      <a:chOff x="10679543" y="2685705"/>
                      <a:chExt cx="1074719" cy="1749502"/>
                    </a:xfrm>
                  </p:grpSpPr>
                  <p:sp>
                    <p:nvSpPr>
                      <p:cNvPr id="91" name="Freeform 90">
                        <a:extLst>
                          <a:ext uri="{FF2B5EF4-FFF2-40B4-BE49-F238E27FC236}">
                            <a16:creationId xmlns:a16="http://schemas.microsoft.com/office/drawing/2014/main" id="{2F736C57-109D-AD12-66E4-F4CB7385BCA3}"/>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92" name="Oval 91">
                        <a:extLst>
                          <a:ext uri="{FF2B5EF4-FFF2-40B4-BE49-F238E27FC236}">
                            <a16:creationId xmlns:a16="http://schemas.microsoft.com/office/drawing/2014/main" id="{6D9274F0-4DBC-ED3D-85E1-E73F2FD8756E}"/>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82" name="Group 81">
                      <a:extLst>
                        <a:ext uri="{FF2B5EF4-FFF2-40B4-BE49-F238E27FC236}">
                          <a16:creationId xmlns:a16="http://schemas.microsoft.com/office/drawing/2014/main" id="{6CC59064-C368-DC91-E07A-EB7EAAD6052A}"/>
                        </a:ext>
                      </a:extLst>
                    </p:cNvPr>
                    <p:cNvGrpSpPr/>
                    <p:nvPr/>
                  </p:nvGrpSpPr>
                  <p:grpSpPr>
                    <a:xfrm>
                      <a:off x="4772489" y="2912476"/>
                      <a:ext cx="742144" cy="1208114"/>
                      <a:chOff x="10679543" y="2685705"/>
                      <a:chExt cx="1074719" cy="1749502"/>
                    </a:xfrm>
                  </p:grpSpPr>
                  <p:sp>
                    <p:nvSpPr>
                      <p:cNvPr id="89" name="Freeform 88">
                        <a:extLst>
                          <a:ext uri="{FF2B5EF4-FFF2-40B4-BE49-F238E27FC236}">
                            <a16:creationId xmlns:a16="http://schemas.microsoft.com/office/drawing/2014/main" id="{3AEE935D-226E-BB68-F4E5-DDDBF99FBB31}"/>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90" name="Oval 89">
                        <a:extLst>
                          <a:ext uri="{FF2B5EF4-FFF2-40B4-BE49-F238E27FC236}">
                            <a16:creationId xmlns:a16="http://schemas.microsoft.com/office/drawing/2014/main" id="{6AB0274B-1B50-892E-A675-9DA127178096}"/>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83" name="Group 82">
                      <a:extLst>
                        <a:ext uri="{FF2B5EF4-FFF2-40B4-BE49-F238E27FC236}">
                          <a16:creationId xmlns:a16="http://schemas.microsoft.com/office/drawing/2014/main" id="{602548B0-5CA2-FC1B-D5FA-F28D6606D3A5}"/>
                        </a:ext>
                      </a:extLst>
                    </p:cNvPr>
                    <p:cNvGrpSpPr/>
                    <p:nvPr/>
                  </p:nvGrpSpPr>
                  <p:grpSpPr>
                    <a:xfrm>
                      <a:off x="1902502" y="2939938"/>
                      <a:ext cx="742144" cy="1208114"/>
                      <a:chOff x="10679543" y="2685705"/>
                      <a:chExt cx="1074719" cy="1749502"/>
                    </a:xfrm>
                  </p:grpSpPr>
                  <p:sp>
                    <p:nvSpPr>
                      <p:cNvPr id="87" name="Freeform 86">
                        <a:extLst>
                          <a:ext uri="{FF2B5EF4-FFF2-40B4-BE49-F238E27FC236}">
                            <a16:creationId xmlns:a16="http://schemas.microsoft.com/office/drawing/2014/main" id="{1CA9CF61-D79C-03AB-EF5A-4B19CF43552C}"/>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88" name="Oval 87">
                        <a:extLst>
                          <a:ext uri="{FF2B5EF4-FFF2-40B4-BE49-F238E27FC236}">
                            <a16:creationId xmlns:a16="http://schemas.microsoft.com/office/drawing/2014/main" id="{A6F13CD1-5149-4AFB-BEB4-DCAC87845432}"/>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84" name="Group 83">
                      <a:extLst>
                        <a:ext uri="{FF2B5EF4-FFF2-40B4-BE49-F238E27FC236}">
                          <a16:creationId xmlns:a16="http://schemas.microsoft.com/office/drawing/2014/main" id="{A3DFA99F-B780-0942-3AB3-6831EFEA4380}"/>
                        </a:ext>
                      </a:extLst>
                    </p:cNvPr>
                    <p:cNvGrpSpPr/>
                    <p:nvPr/>
                  </p:nvGrpSpPr>
                  <p:grpSpPr>
                    <a:xfrm>
                      <a:off x="1181176" y="2948547"/>
                      <a:ext cx="742144" cy="1208114"/>
                      <a:chOff x="10679543" y="2685705"/>
                      <a:chExt cx="1074719" cy="1749502"/>
                    </a:xfrm>
                  </p:grpSpPr>
                  <p:sp>
                    <p:nvSpPr>
                      <p:cNvPr id="85" name="Freeform 84">
                        <a:extLst>
                          <a:ext uri="{FF2B5EF4-FFF2-40B4-BE49-F238E27FC236}">
                            <a16:creationId xmlns:a16="http://schemas.microsoft.com/office/drawing/2014/main" id="{0A51DB88-7D74-E943-9443-69F20C3EBE4E}"/>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86" name="Oval 85">
                        <a:extLst>
                          <a:ext uri="{FF2B5EF4-FFF2-40B4-BE49-F238E27FC236}">
                            <a16:creationId xmlns:a16="http://schemas.microsoft.com/office/drawing/2014/main" id="{8036EF93-6574-B97F-48DB-5E569EB9C7D8}"/>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grpSp>
                <p:nvGrpSpPr>
                  <p:cNvPr id="54" name="Group 53">
                    <a:extLst>
                      <a:ext uri="{FF2B5EF4-FFF2-40B4-BE49-F238E27FC236}">
                        <a16:creationId xmlns:a16="http://schemas.microsoft.com/office/drawing/2014/main" id="{D74F4096-4406-831F-E271-B000090F06B7}"/>
                      </a:ext>
                    </a:extLst>
                  </p:cNvPr>
                  <p:cNvGrpSpPr/>
                  <p:nvPr/>
                </p:nvGrpSpPr>
                <p:grpSpPr>
                  <a:xfrm>
                    <a:off x="6412505" y="3467923"/>
                    <a:ext cx="91440" cy="219481"/>
                    <a:chOff x="6415085" y="8095198"/>
                    <a:chExt cx="91440" cy="219481"/>
                  </a:xfrm>
                </p:grpSpPr>
                <p:cxnSp>
                  <p:nvCxnSpPr>
                    <p:cNvPr id="79" name="Straight Connector 78">
                      <a:extLst>
                        <a:ext uri="{FF2B5EF4-FFF2-40B4-BE49-F238E27FC236}">
                          <a16:creationId xmlns:a16="http://schemas.microsoft.com/office/drawing/2014/main" id="{4E64B653-439D-9E0D-ED50-FC87AC09268C}"/>
                        </a:ext>
                      </a:extLst>
                    </p:cNvPr>
                    <p:cNvCxnSpPr/>
                    <p:nvPr/>
                  </p:nvCxnSpPr>
                  <p:spPr>
                    <a:xfrm>
                      <a:off x="650652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4DADA9B3-1DC0-C8AF-10D0-E117DD34AF51}"/>
                        </a:ext>
                      </a:extLst>
                    </p:cNvPr>
                    <p:cNvCxnSpPr/>
                    <p:nvPr/>
                  </p:nvCxnSpPr>
                  <p:spPr>
                    <a:xfrm>
                      <a:off x="641508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4C89DF32-BF8F-32ED-EEE0-D9548FF226DD}"/>
                      </a:ext>
                    </a:extLst>
                  </p:cNvPr>
                  <p:cNvGrpSpPr/>
                  <p:nvPr/>
                </p:nvGrpSpPr>
                <p:grpSpPr>
                  <a:xfrm>
                    <a:off x="6366465" y="875801"/>
                    <a:ext cx="91440" cy="219481"/>
                    <a:chOff x="6415085" y="8095198"/>
                    <a:chExt cx="91440" cy="219481"/>
                  </a:xfrm>
                </p:grpSpPr>
                <p:cxnSp>
                  <p:nvCxnSpPr>
                    <p:cNvPr id="77" name="Straight Connector 76">
                      <a:extLst>
                        <a:ext uri="{FF2B5EF4-FFF2-40B4-BE49-F238E27FC236}">
                          <a16:creationId xmlns:a16="http://schemas.microsoft.com/office/drawing/2014/main" id="{4D56D483-DE76-98A9-1747-F57975E2D1BE}"/>
                        </a:ext>
                      </a:extLst>
                    </p:cNvPr>
                    <p:cNvCxnSpPr/>
                    <p:nvPr/>
                  </p:nvCxnSpPr>
                  <p:spPr>
                    <a:xfrm>
                      <a:off x="650652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90F224A-D453-7D64-9585-44E05E7828D1}"/>
                        </a:ext>
                      </a:extLst>
                    </p:cNvPr>
                    <p:cNvCxnSpPr/>
                    <p:nvPr/>
                  </p:nvCxnSpPr>
                  <p:spPr>
                    <a:xfrm>
                      <a:off x="641508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E4086AB8-6AB3-239E-10B2-828E9516733F}"/>
                      </a:ext>
                    </a:extLst>
                  </p:cNvPr>
                  <p:cNvGrpSpPr/>
                  <p:nvPr/>
                </p:nvGrpSpPr>
                <p:grpSpPr>
                  <a:xfrm rot="16200000">
                    <a:off x="6128166" y="1344513"/>
                    <a:ext cx="533951" cy="869200"/>
                    <a:chOff x="10679543" y="2685705"/>
                    <a:chExt cx="1074719" cy="1749502"/>
                  </a:xfrm>
                </p:grpSpPr>
                <p:sp>
                  <p:nvSpPr>
                    <p:cNvPr id="75" name="Freeform 74">
                      <a:extLst>
                        <a:ext uri="{FF2B5EF4-FFF2-40B4-BE49-F238E27FC236}">
                          <a16:creationId xmlns:a16="http://schemas.microsoft.com/office/drawing/2014/main" id="{5088EAC1-92CB-0502-B001-DC279F0E6C31}"/>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76" name="Oval 75">
                      <a:extLst>
                        <a:ext uri="{FF2B5EF4-FFF2-40B4-BE49-F238E27FC236}">
                          <a16:creationId xmlns:a16="http://schemas.microsoft.com/office/drawing/2014/main" id="{5674A9EC-18D7-1B55-0443-F86EBCA90FC7}"/>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57" name="Group 56">
                    <a:extLst>
                      <a:ext uri="{FF2B5EF4-FFF2-40B4-BE49-F238E27FC236}">
                        <a16:creationId xmlns:a16="http://schemas.microsoft.com/office/drawing/2014/main" id="{8AF273F2-B837-2516-2D34-154834D7EC37}"/>
                      </a:ext>
                    </a:extLst>
                  </p:cNvPr>
                  <p:cNvGrpSpPr/>
                  <p:nvPr/>
                </p:nvGrpSpPr>
                <p:grpSpPr>
                  <a:xfrm rot="16200000">
                    <a:off x="6147924" y="1844053"/>
                    <a:ext cx="533951" cy="869200"/>
                    <a:chOff x="10679543" y="2685705"/>
                    <a:chExt cx="1074719" cy="1749502"/>
                  </a:xfrm>
                </p:grpSpPr>
                <p:sp>
                  <p:nvSpPr>
                    <p:cNvPr id="73" name="Freeform 72">
                      <a:extLst>
                        <a:ext uri="{FF2B5EF4-FFF2-40B4-BE49-F238E27FC236}">
                          <a16:creationId xmlns:a16="http://schemas.microsoft.com/office/drawing/2014/main" id="{8A163D4B-60BB-3727-BBE0-3F1444F70AF4}"/>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74" name="Oval 73">
                      <a:extLst>
                        <a:ext uri="{FF2B5EF4-FFF2-40B4-BE49-F238E27FC236}">
                          <a16:creationId xmlns:a16="http://schemas.microsoft.com/office/drawing/2014/main" id="{587E3459-C79A-67CD-08F4-3C438D3A50EA}"/>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58" name="Group 57">
                    <a:extLst>
                      <a:ext uri="{FF2B5EF4-FFF2-40B4-BE49-F238E27FC236}">
                        <a16:creationId xmlns:a16="http://schemas.microsoft.com/office/drawing/2014/main" id="{38AE122B-349F-536E-29CA-FCE50A1784CD}"/>
                      </a:ext>
                    </a:extLst>
                  </p:cNvPr>
                  <p:cNvGrpSpPr/>
                  <p:nvPr/>
                </p:nvGrpSpPr>
                <p:grpSpPr>
                  <a:xfrm rot="16200000">
                    <a:off x="6154118" y="2363026"/>
                    <a:ext cx="533951" cy="869200"/>
                    <a:chOff x="10679543" y="2685705"/>
                    <a:chExt cx="1074719" cy="1749502"/>
                  </a:xfrm>
                </p:grpSpPr>
                <p:sp>
                  <p:nvSpPr>
                    <p:cNvPr id="71" name="Freeform 70">
                      <a:extLst>
                        <a:ext uri="{FF2B5EF4-FFF2-40B4-BE49-F238E27FC236}">
                          <a16:creationId xmlns:a16="http://schemas.microsoft.com/office/drawing/2014/main" id="{0E15BFC0-D82A-5B83-500B-A3B11F4BEEC2}"/>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72" name="Oval 71">
                      <a:extLst>
                        <a:ext uri="{FF2B5EF4-FFF2-40B4-BE49-F238E27FC236}">
                          <a16:creationId xmlns:a16="http://schemas.microsoft.com/office/drawing/2014/main" id="{98B8017B-DC50-74C5-528C-486A3A12FE9B}"/>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59" name="Group 58">
                    <a:extLst>
                      <a:ext uri="{FF2B5EF4-FFF2-40B4-BE49-F238E27FC236}">
                        <a16:creationId xmlns:a16="http://schemas.microsoft.com/office/drawing/2014/main" id="{EF50592D-DCDD-B710-671E-A74FE615AF84}"/>
                      </a:ext>
                    </a:extLst>
                  </p:cNvPr>
                  <p:cNvGrpSpPr/>
                  <p:nvPr/>
                </p:nvGrpSpPr>
                <p:grpSpPr>
                  <a:xfrm>
                    <a:off x="6363885" y="1400159"/>
                    <a:ext cx="91440" cy="219481"/>
                    <a:chOff x="6415085" y="8095198"/>
                    <a:chExt cx="91440" cy="219481"/>
                  </a:xfrm>
                </p:grpSpPr>
                <p:cxnSp>
                  <p:nvCxnSpPr>
                    <p:cNvPr id="69" name="Straight Connector 68">
                      <a:extLst>
                        <a:ext uri="{FF2B5EF4-FFF2-40B4-BE49-F238E27FC236}">
                          <a16:creationId xmlns:a16="http://schemas.microsoft.com/office/drawing/2014/main" id="{1DE32EC2-2067-EDE4-ADA3-874AA7E4D632}"/>
                        </a:ext>
                      </a:extLst>
                    </p:cNvPr>
                    <p:cNvCxnSpPr/>
                    <p:nvPr/>
                  </p:nvCxnSpPr>
                  <p:spPr>
                    <a:xfrm>
                      <a:off x="650652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677679A-E867-CA9F-A240-D82DFCD69DA3}"/>
                        </a:ext>
                      </a:extLst>
                    </p:cNvPr>
                    <p:cNvCxnSpPr/>
                    <p:nvPr/>
                  </p:nvCxnSpPr>
                  <p:spPr>
                    <a:xfrm>
                      <a:off x="641508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grpSp>
              <p:grpSp>
                <p:nvGrpSpPr>
                  <p:cNvPr id="60" name="Group 59">
                    <a:extLst>
                      <a:ext uri="{FF2B5EF4-FFF2-40B4-BE49-F238E27FC236}">
                        <a16:creationId xmlns:a16="http://schemas.microsoft.com/office/drawing/2014/main" id="{B9DC5F15-24CA-D6D7-1CAF-6C7D061CBF45}"/>
                      </a:ext>
                    </a:extLst>
                  </p:cNvPr>
                  <p:cNvGrpSpPr/>
                  <p:nvPr/>
                </p:nvGrpSpPr>
                <p:grpSpPr>
                  <a:xfrm>
                    <a:off x="6376800" y="1909019"/>
                    <a:ext cx="91440" cy="219481"/>
                    <a:chOff x="6415085" y="8095198"/>
                    <a:chExt cx="91440" cy="219481"/>
                  </a:xfrm>
                </p:grpSpPr>
                <p:cxnSp>
                  <p:nvCxnSpPr>
                    <p:cNvPr id="67" name="Straight Connector 66">
                      <a:extLst>
                        <a:ext uri="{FF2B5EF4-FFF2-40B4-BE49-F238E27FC236}">
                          <a16:creationId xmlns:a16="http://schemas.microsoft.com/office/drawing/2014/main" id="{C7BC3C1F-E1F5-5501-B1CE-E48E8EFAFE19}"/>
                        </a:ext>
                      </a:extLst>
                    </p:cNvPr>
                    <p:cNvCxnSpPr/>
                    <p:nvPr/>
                  </p:nvCxnSpPr>
                  <p:spPr>
                    <a:xfrm>
                      <a:off x="650652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DA379F88-B930-DAB3-9220-0F81BFF693AD}"/>
                        </a:ext>
                      </a:extLst>
                    </p:cNvPr>
                    <p:cNvCxnSpPr/>
                    <p:nvPr/>
                  </p:nvCxnSpPr>
                  <p:spPr>
                    <a:xfrm>
                      <a:off x="641508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345CCA8D-469B-185F-FDAB-F85C99075E80}"/>
                      </a:ext>
                    </a:extLst>
                  </p:cNvPr>
                  <p:cNvGrpSpPr/>
                  <p:nvPr/>
                </p:nvGrpSpPr>
                <p:grpSpPr>
                  <a:xfrm>
                    <a:off x="6374218" y="2417881"/>
                    <a:ext cx="91440" cy="219481"/>
                    <a:chOff x="6415085" y="8095198"/>
                    <a:chExt cx="91440" cy="219481"/>
                  </a:xfrm>
                </p:grpSpPr>
                <p:cxnSp>
                  <p:nvCxnSpPr>
                    <p:cNvPr id="65" name="Straight Connector 64">
                      <a:extLst>
                        <a:ext uri="{FF2B5EF4-FFF2-40B4-BE49-F238E27FC236}">
                          <a16:creationId xmlns:a16="http://schemas.microsoft.com/office/drawing/2014/main" id="{73685BE2-4133-64D7-DFAC-DCFFA1D01B4F}"/>
                        </a:ext>
                      </a:extLst>
                    </p:cNvPr>
                    <p:cNvCxnSpPr/>
                    <p:nvPr/>
                  </p:nvCxnSpPr>
                  <p:spPr>
                    <a:xfrm>
                      <a:off x="650652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E8003DA3-D662-B219-2D43-46B489FCE814}"/>
                        </a:ext>
                      </a:extLst>
                    </p:cNvPr>
                    <p:cNvCxnSpPr/>
                    <p:nvPr/>
                  </p:nvCxnSpPr>
                  <p:spPr>
                    <a:xfrm>
                      <a:off x="641508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0005CD80-41CB-8229-9870-1B363844E2AC}"/>
                      </a:ext>
                    </a:extLst>
                  </p:cNvPr>
                  <p:cNvGrpSpPr/>
                  <p:nvPr/>
                </p:nvGrpSpPr>
                <p:grpSpPr>
                  <a:xfrm>
                    <a:off x="6371635" y="2942240"/>
                    <a:ext cx="91440" cy="219481"/>
                    <a:chOff x="6415085" y="8095198"/>
                    <a:chExt cx="91440" cy="219481"/>
                  </a:xfrm>
                </p:grpSpPr>
                <p:cxnSp>
                  <p:nvCxnSpPr>
                    <p:cNvPr id="63" name="Straight Connector 62">
                      <a:extLst>
                        <a:ext uri="{FF2B5EF4-FFF2-40B4-BE49-F238E27FC236}">
                          <a16:creationId xmlns:a16="http://schemas.microsoft.com/office/drawing/2014/main" id="{A49BC8E1-D678-895C-F7A7-B5507A7AB554}"/>
                        </a:ext>
                      </a:extLst>
                    </p:cNvPr>
                    <p:cNvCxnSpPr/>
                    <p:nvPr/>
                  </p:nvCxnSpPr>
                  <p:spPr>
                    <a:xfrm>
                      <a:off x="650652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82736E74-7C77-8916-6813-CAFD43FD287F}"/>
                        </a:ext>
                      </a:extLst>
                    </p:cNvPr>
                    <p:cNvCxnSpPr/>
                    <p:nvPr/>
                  </p:nvCxnSpPr>
                  <p:spPr>
                    <a:xfrm>
                      <a:off x="641508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grpSp>
            </p:grpSp>
            <p:sp>
              <p:nvSpPr>
                <p:cNvPr id="36" name="Striped Right Arrow 35">
                  <a:extLst>
                    <a:ext uri="{FF2B5EF4-FFF2-40B4-BE49-F238E27FC236}">
                      <a16:creationId xmlns:a16="http://schemas.microsoft.com/office/drawing/2014/main" id="{23ECF138-FF60-CABD-7D1E-7D5C69821874}"/>
                    </a:ext>
                  </a:extLst>
                </p:cNvPr>
                <p:cNvSpPr/>
                <p:nvPr/>
              </p:nvSpPr>
              <p:spPr>
                <a:xfrm rot="5400000">
                  <a:off x="7298430" y="5901383"/>
                  <a:ext cx="1770172" cy="411914"/>
                </a:xfrm>
                <a:prstGeom prst="stripedRightArrow">
                  <a:avLst>
                    <a:gd name="adj1" fmla="val 42475"/>
                    <a:gd name="adj2" fmla="val 50000"/>
                  </a:avLst>
                </a:prstGeom>
                <a:solidFill>
                  <a:schemeClr val="bg1">
                    <a:lumMod val="6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37" name="Cross 36">
                  <a:extLst>
                    <a:ext uri="{FF2B5EF4-FFF2-40B4-BE49-F238E27FC236}">
                      <a16:creationId xmlns:a16="http://schemas.microsoft.com/office/drawing/2014/main" id="{7894D65E-C005-D8BD-2B80-D011683F9D08}"/>
                    </a:ext>
                  </a:extLst>
                </p:cNvPr>
                <p:cNvSpPr/>
                <p:nvPr/>
              </p:nvSpPr>
              <p:spPr>
                <a:xfrm rot="2525610">
                  <a:off x="7799142" y="6055913"/>
                  <a:ext cx="724362" cy="724362"/>
                </a:xfrm>
                <a:prstGeom prst="plus">
                  <a:avLst>
                    <a:gd name="adj" fmla="val 4761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nvGrpSpPr>
                <p:cNvPr id="38" name="Group 37">
                  <a:extLst>
                    <a:ext uri="{FF2B5EF4-FFF2-40B4-BE49-F238E27FC236}">
                      <a16:creationId xmlns:a16="http://schemas.microsoft.com/office/drawing/2014/main" id="{75A531F1-3135-894A-7B20-8DFE8CF06EF6}"/>
                    </a:ext>
                  </a:extLst>
                </p:cNvPr>
                <p:cNvGrpSpPr/>
                <p:nvPr/>
              </p:nvGrpSpPr>
              <p:grpSpPr>
                <a:xfrm>
                  <a:off x="7052773" y="7035362"/>
                  <a:ext cx="965423" cy="804868"/>
                  <a:chOff x="10124283" y="4934710"/>
                  <a:chExt cx="1930845" cy="1609736"/>
                </a:xfrm>
              </p:grpSpPr>
              <p:sp>
                <p:nvSpPr>
                  <p:cNvPr id="51" name="Freeform 50">
                    <a:extLst>
                      <a:ext uri="{FF2B5EF4-FFF2-40B4-BE49-F238E27FC236}">
                        <a16:creationId xmlns:a16="http://schemas.microsoft.com/office/drawing/2014/main" id="{E565C22C-E40F-DF10-F9B0-9E2DB5403E96}"/>
                      </a:ext>
                    </a:extLst>
                  </p:cNvPr>
                  <p:cNvSpPr/>
                  <p:nvPr/>
                </p:nvSpPr>
                <p:spPr>
                  <a:xfrm>
                    <a:off x="10124283" y="4934710"/>
                    <a:ext cx="1930845" cy="1609736"/>
                  </a:xfrm>
                  <a:custGeom>
                    <a:avLst/>
                    <a:gdLst>
                      <a:gd name="connsiteX0" fmla="*/ 358982 w 1930845"/>
                      <a:gd name="connsiteY0" fmla="*/ 270932 h 1609736"/>
                      <a:gd name="connsiteX1" fmla="*/ 483889 w 1930845"/>
                      <a:gd name="connsiteY1" fmla="*/ 145996 h 1609736"/>
                      <a:gd name="connsiteX2" fmla="*/ 650432 w 1930845"/>
                      <a:gd name="connsiteY2" fmla="*/ 229287 h 1609736"/>
                      <a:gd name="connsiteX3" fmla="*/ 692067 w 1930845"/>
                      <a:gd name="connsiteY3" fmla="*/ 104351 h 1609736"/>
                      <a:gd name="connsiteX4" fmla="*/ 712885 w 1930845"/>
                      <a:gd name="connsiteY4" fmla="*/ 238 h 1609736"/>
                      <a:gd name="connsiteX5" fmla="*/ 1191695 w 1930845"/>
                      <a:gd name="connsiteY5" fmla="*/ 83529 h 1609736"/>
                      <a:gd name="connsiteX6" fmla="*/ 1274966 w 1930845"/>
                      <a:gd name="connsiteY6" fmla="*/ 312577 h 1609736"/>
                      <a:gd name="connsiteX7" fmla="*/ 1649687 w 1930845"/>
                      <a:gd name="connsiteY7" fmla="*/ 145996 h 1609736"/>
                      <a:gd name="connsiteX8" fmla="*/ 1753776 w 1930845"/>
                      <a:gd name="connsiteY8" fmla="*/ 270932 h 1609736"/>
                      <a:gd name="connsiteX9" fmla="*/ 1545598 w 1930845"/>
                      <a:gd name="connsiteY9" fmla="*/ 354222 h 1609736"/>
                      <a:gd name="connsiteX10" fmla="*/ 1649687 w 1930845"/>
                      <a:gd name="connsiteY10" fmla="*/ 562448 h 1609736"/>
                      <a:gd name="connsiteX11" fmla="*/ 1920319 w 1930845"/>
                      <a:gd name="connsiteY11" fmla="*/ 729028 h 1609736"/>
                      <a:gd name="connsiteX12" fmla="*/ 1857865 w 1930845"/>
                      <a:gd name="connsiteY12" fmla="*/ 1062189 h 1609736"/>
                      <a:gd name="connsiteX13" fmla="*/ 1691323 w 1930845"/>
                      <a:gd name="connsiteY13" fmla="*/ 1062189 h 1609736"/>
                      <a:gd name="connsiteX14" fmla="*/ 1441509 w 1930845"/>
                      <a:gd name="connsiteY14" fmla="*/ 1228770 h 1609736"/>
                      <a:gd name="connsiteX15" fmla="*/ 1712141 w 1930845"/>
                      <a:gd name="connsiteY15" fmla="*/ 1374528 h 1609736"/>
                      <a:gd name="connsiteX16" fmla="*/ 1233331 w 1930845"/>
                      <a:gd name="connsiteY16" fmla="*/ 1374528 h 1609736"/>
                      <a:gd name="connsiteX17" fmla="*/ 1108424 w 1930845"/>
                      <a:gd name="connsiteY17" fmla="*/ 1520285 h 1609736"/>
                      <a:gd name="connsiteX18" fmla="*/ 858610 w 1930845"/>
                      <a:gd name="connsiteY18" fmla="*/ 1603576 h 1609736"/>
                      <a:gd name="connsiteX19" fmla="*/ 525525 w 1930845"/>
                      <a:gd name="connsiteY19" fmla="*/ 1353705 h 1609736"/>
                      <a:gd name="connsiteX20" fmla="*/ 129986 w 1930845"/>
                      <a:gd name="connsiteY20" fmla="*/ 1270415 h 1609736"/>
                      <a:gd name="connsiteX21" fmla="*/ 171622 w 1930845"/>
                      <a:gd name="connsiteY21" fmla="*/ 978899 h 1609736"/>
                      <a:gd name="connsiteX22" fmla="*/ 254893 w 1930845"/>
                      <a:gd name="connsiteY22" fmla="*/ 958076 h 1609736"/>
                      <a:gd name="connsiteX23" fmla="*/ 129986 w 1930845"/>
                      <a:gd name="connsiteY23" fmla="*/ 770673 h 1609736"/>
                      <a:gd name="connsiteX24" fmla="*/ 296529 w 1930845"/>
                      <a:gd name="connsiteY24" fmla="*/ 645738 h 1609736"/>
                      <a:gd name="connsiteX25" fmla="*/ 171622 w 1930845"/>
                      <a:gd name="connsiteY25" fmla="*/ 583270 h 1609736"/>
                      <a:gd name="connsiteX26" fmla="*/ 5079 w 1930845"/>
                      <a:gd name="connsiteY26" fmla="*/ 499980 h 1609736"/>
                      <a:gd name="connsiteX27" fmla="*/ 358982 w 1930845"/>
                      <a:gd name="connsiteY27" fmla="*/ 270932 h 1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30845" h="1609736">
                        <a:moveTo>
                          <a:pt x="358982" y="270932"/>
                        </a:moveTo>
                        <a:cubicBezTo>
                          <a:pt x="438784" y="211935"/>
                          <a:pt x="435314" y="152937"/>
                          <a:pt x="483889" y="145996"/>
                        </a:cubicBezTo>
                        <a:cubicBezTo>
                          <a:pt x="532464" y="139055"/>
                          <a:pt x="615736" y="236228"/>
                          <a:pt x="650432" y="229287"/>
                        </a:cubicBezTo>
                        <a:cubicBezTo>
                          <a:pt x="685128" y="222346"/>
                          <a:pt x="681658" y="142526"/>
                          <a:pt x="692067" y="104351"/>
                        </a:cubicBezTo>
                        <a:cubicBezTo>
                          <a:pt x="702476" y="66176"/>
                          <a:pt x="629614" y="3708"/>
                          <a:pt x="712885" y="238"/>
                        </a:cubicBezTo>
                        <a:cubicBezTo>
                          <a:pt x="796156" y="-3232"/>
                          <a:pt x="1098015" y="31473"/>
                          <a:pt x="1191695" y="83529"/>
                        </a:cubicBezTo>
                        <a:cubicBezTo>
                          <a:pt x="1285375" y="135585"/>
                          <a:pt x="1198634" y="302166"/>
                          <a:pt x="1274966" y="312577"/>
                        </a:cubicBezTo>
                        <a:cubicBezTo>
                          <a:pt x="1351298" y="322988"/>
                          <a:pt x="1569885" y="152937"/>
                          <a:pt x="1649687" y="145996"/>
                        </a:cubicBezTo>
                        <a:cubicBezTo>
                          <a:pt x="1729489" y="139055"/>
                          <a:pt x="1771124" y="236228"/>
                          <a:pt x="1753776" y="270932"/>
                        </a:cubicBezTo>
                        <a:cubicBezTo>
                          <a:pt x="1736428" y="305636"/>
                          <a:pt x="1562946" y="305636"/>
                          <a:pt x="1545598" y="354222"/>
                        </a:cubicBezTo>
                        <a:cubicBezTo>
                          <a:pt x="1528250" y="402808"/>
                          <a:pt x="1587234" y="499980"/>
                          <a:pt x="1649687" y="562448"/>
                        </a:cubicBezTo>
                        <a:cubicBezTo>
                          <a:pt x="1712140" y="624916"/>
                          <a:pt x="1885623" y="645738"/>
                          <a:pt x="1920319" y="729028"/>
                        </a:cubicBezTo>
                        <a:cubicBezTo>
                          <a:pt x="1955015" y="812318"/>
                          <a:pt x="1896031" y="1006662"/>
                          <a:pt x="1857865" y="1062189"/>
                        </a:cubicBezTo>
                        <a:cubicBezTo>
                          <a:pt x="1819699" y="1117716"/>
                          <a:pt x="1760716" y="1034426"/>
                          <a:pt x="1691323" y="1062189"/>
                        </a:cubicBezTo>
                        <a:cubicBezTo>
                          <a:pt x="1621930" y="1089953"/>
                          <a:pt x="1438039" y="1176713"/>
                          <a:pt x="1441509" y="1228770"/>
                        </a:cubicBezTo>
                        <a:cubicBezTo>
                          <a:pt x="1444979" y="1280827"/>
                          <a:pt x="1746837" y="1350235"/>
                          <a:pt x="1712141" y="1374528"/>
                        </a:cubicBezTo>
                        <a:cubicBezTo>
                          <a:pt x="1677445" y="1398821"/>
                          <a:pt x="1333950" y="1350235"/>
                          <a:pt x="1233331" y="1374528"/>
                        </a:cubicBezTo>
                        <a:cubicBezTo>
                          <a:pt x="1132712" y="1398821"/>
                          <a:pt x="1170878" y="1482110"/>
                          <a:pt x="1108424" y="1520285"/>
                        </a:cubicBezTo>
                        <a:cubicBezTo>
                          <a:pt x="1045970" y="1558460"/>
                          <a:pt x="955760" y="1631339"/>
                          <a:pt x="858610" y="1603576"/>
                        </a:cubicBezTo>
                        <a:cubicBezTo>
                          <a:pt x="761460" y="1575813"/>
                          <a:pt x="646962" y="1409232"/>
                          <a:pt x="525525" y="1353705"/>
                        </a:cubicBezTo>
                        <a:cubicBezTo>
                          <a:pt x="404088" y="1298178"/>
                          <a:pt x="188970" y="1332883"/>
                          <a:pt x="129986" y="1270415"/>
                        </a:cubicBezTo>
                        <a:cubicBezTo>
                          <a:pt x="71002" y="1207947"/>
                          <a:pt x="150804" y="1030955"/>
                          <a:pt x="171622" y="978899"/>
                        </a:cubicBezTo>
                        <a:cubicBezTo>
                          <a:pt x="192440" y="926843"/>
                          <a:pt x="261832" y="992780"/>
                          <a:pt x="254893" y="958076"/>
                        </a:cubicBezTo>
                        <a:cubicBezTo>
                          <a:pt x="247954" y="923372"/>
                          <a:pt x="123047" y="822729"/>
                          <a:pt x="129986" y="770673"/>
                        </a:cubicBezTo>
                        <a:cubicBezTo>
                          <a:pt x="136925" y="718617"/>
                          <a:pt x="289590" y="676972"/>
                          <a:pt x="296529" y="645738"/>
                        </a:cubicBezTo>
                        <a:cubicBezTo>
                          <a:pt x="303468" y="614504"/>
                          <a:pt x="171622" y="583270"/>
                          <a:pt x="171622" y="583270"/>
                        </a:cubicBezTo>
                        <a:cubicBezTo>
                          <a:pt x="123047" y="558977"/>
                          <a:pt x="-29617" y="558977"/>
                          <a:pt x="5079" y="499980"/>
                        </a:cubicBezTo>
                        <a:cubicBezTo>
                          <a:pt x="39775" y="440983"/>
                          <a:pt x="279180" y="329929"/>
                          <a:pt x="358982" y="270932"/>
                        </a:cubicBezTo>
                        <a:close/>
                      </a:path>
                    </a:pathLst>
                  </a:custGeom>
                  <a:gradFill flip="none" rotWithShape="1">
                    <a:gsLst>
                      <a:gs pos="45000">
                        <a:srgbClr val="F2C028"/>
                      </a:gs>
                      <a:gs pos="0">
                        <a:schemeClr val="bg1"/>
                      </a:gs>
                    </a:gsLst>
                    <a:path path="circle">
                      <a:fillToRect l="50000" t="50000" r="50000" b="50000"/>
                    </a:path>
                    <a:tileRect/>
                  </a:gradFill>
                  <a:ln>
                    <a:solidFill>
                      <a:schemeClr val="accent6">
                        <a:lumMod val="40000"/>
                        <a:lumOff val="60000"/>
                      </a:schemeClr>
                    </a:solidFill>
                  </a:ln>
                  <a:effectLst/>
                  <a:scene3d>
                    <a:camera prst="orthographicFront"/>
                    <a:lightRig rig="threePt" dir="t"/>
                  </a:scene3d>
                  <a:sp3d>
                    <a:bevelT w="152400" h="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52" name="Freeform 51">
                    <a:extLst>
                      <a:ext uri="{FF2B5EF4-FFF2-40B4-BE49-F238E27FC236}">
                        <a16:creationId xmlns:a16="http://schemas.microsoft.com/office/drawing/2014/main" id="{28798CC9-5268-77E1-8440-38813629777E}"/>
                      </a:ext>
                    </a:extLst>
                  </p:cNvPr>
                  <p:cNvSpPr/>
                  <p:nvPr/>
                </p:nvSpPr>
                <p:spPr>
                  <a:xfrm>
                    <a:off x="10679543" y="5367243"/>
                    <a:ext cx="774912" cy="688601"/>
                  </a:xfrm>
                  <a:custGeom>
                    <a:avLst/>
                    <a:gdLst>
                      <a:gd name="connsiteX0" fmla="*/ 105322 w 774912"/>
                      <a:gd name="connsiteY0" fmla="*/ 584286 h 688601"/>
                      <a:gd name="connsiteX1" fmla="*/ 1233 w 774912"/>
                      <a:gd name="connsiteY1" fmla="*/ 313593 h 688601"/>
                      <a:gd name="connsiteX2" fmla="*/ 167776 w 774912"/>
                      <a:gd name="connsiteY2" fmla="*/ 188657 h 688601"/>
                      <a:gd name="connsiteX3" fmla="*/ 334318 w 774912"/>
                      <a:gd name="connsiteY3" fmla="*/ 188657 h 688601"/>
                      <a:gd name="connsiteX4" fmla="*/ 521679 w 774912"/>
                      <a:gd name="connsiteY4" fmla="*/ 1254 h 688601"/>
                      <a:gd name="connsiteX5" fmla="*/ 709039 w 774912"/>
                      <a:gd name="connsiteY5" fmla="*/ 126190 h 688601"/>
                      <a:gd name="connsiteX6" fmla="*/ 750675 w 774912"/>
                      <a:gd name="connsiteY6" fmla="*/ 480173 h 688601"/>
                      <a:gd name="connsiteX7" fmla="*/ 355136 w 774912"/>
                      <a:gd name="connsiteY7" fmla="*/ 688399 h 688601"/>
                      <a:gd name="connsiteX8" fmla="*/ 63687 w 774912"/>
                      <a:gd name="connsiteY8" fmla="*/ 521818 h 688601"/>
                      <a:gd name="connsiteX9" fmla="*/ 63687 w 774912"/>
                      <a:gd name="connsiteY9" fmla="*/ 521818 h 68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912" h="688601">
                        <a:moveTo>
                          <a:pt x="105322" y="584286"/>
                        </a:moveTo>
                        <a:cubicBezTo>
                          <a:pt x="48073" y="481908"/>
                          <a:pt x="-9176" y="379531"/>
                          <a:pt x="1233" y="313593"/>
                        </a:cubicBezTo>
                        <a:cubicBezTo>
                          <a:pt x="11642" y="247655"/>
                          <a:pt x="112262" y="209480"/>
                          <a:pt x="167776" y="188657"/>
                        </a:cubicBezTo>
                        <a:cubicBezTo>
                          <a:pt x="223290" y="167834"/>
                          <a:pt x="275334" y="219891"/>
                          <a:pt x="334318" y="188657"/>
                        </a:cubicBezTo>
                        <a:cubicBezTo>
                          <a:pt x="393302" y="157423"/>
                          <a:pt x="459226" y="11665"/>
                          <a:pt x="521679" y="1254"/>
                        </a:cubicBezTo>
                        <a:cubicBezTo>
                          <a:pt x="584132" y="-9157"/>
                          <a:pt x="670873" y="46370"/>
                          <a:pt x="709039" y="126190"/>
                        </a:cubicBezTo>
                        <a:cubicBezTo>
                          <a:pt x="747205" y="206010"/>
                          <a:pt x="809659" y="386472"/>
                          <a:pt x="750675" y="480173"/>
                        </a:cubicBezTo>
                        <a:cubicBezTo>
                          <a:pt x="691691" y="573874"/>
                          <a:pt x="469634" y="681458"/>
                          <a:pt x="355136" y="688399"/>
                        </a:cubicBezTo>
                        <a:cubicBezTo>
                          <a:pt x="240638" y="695340"/>
                          <a:pt x="63687" y="521818"/>
                          <a:pt x="63687" y="521818"/>
                        </a:cubicBezTo>
                        <a:lnTo>
                          <a:pt x="63687" y="521818"/>
                        </a:lnTo>
                      </a:path>
                    </a:pathLst>
                  </a:custGeom>
                  <a:gradFill flip="none" rotWithShape="1">
                    <a:gsLst>
                      <a:gs pos="88000">
                        <a:srgbClr val="B99321"/>
                      </a:gs>
                      <a:gs pos="0">
                        <a:srgbClr val="FFFFFF"/>
                      </a:gs>
                    </a:gsLst>
                    <a:path path="circle">
                      <a:fillToRect l="50000" t="50000" r="50000" b="50000"/>
                    </a:path>
                    <a:tileRect/>
                  </a:gradFill>
                  <a:ln w="9525" cmpd="sng">
                    <a:solidFill>
                      <a:schemeClr val="accent6">
                        <a:lumMod val="40000"/>
                        <a:lumOff val="60000"/>
                      </a:schemeClr>
                    </a:solidFill>
                  </a:ln>
                  <a:effectLst/>
                  <a:scene3d>
                    <a:camera prst="orthographicFront"/>
                    <a:lightRig rig="threePt" dir="t"/>
                  </a:scene3d>
                  <a:sp3d>
                    <a:bevelT w="0"/>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39" name="Group 38">
                  <a:extLst>
                    <a:ext uri="{FF2B5EF4-FFF2-40B4-BE49-F238E27FC236}">
                      <a16:creationId xmlns:a16="http://schemas.microsoft.com/office/drawing/2014/main" id="{3E52BDBE-1E4F-24DF-0640-61EAE117D9F2}"/>
                    </a:ext>
                  </a:extLst>
                </p:cNvPr>
                <p:cNvGrpSpPr/>
                <p:nvPr/>
              </p:nvGrpSpPr>
              <p:grpSpPr>
                <a:xfrm>
                  <a:off x="8881782" y="7034183"/>
                  <a:ext cx="965423" cy="804868"/>
                  <a:chOff x="10124283" y="4934710"/>
                  <a:chExt cx="1930845" cy="1609736"/>
                </a:xfrm>
              </p:grpSpPr>
              <p:sp>
                <p:nvSpPr>
                  <p:cNvPr id="49" name="Freeform 48">
                    <a:extLst>
                      <a:ext uri="{FF2B5EF4-FFF2-40B4-BE49-F238E27FC236}">
                        <a16:creationId xmlns:a16="http://schemas.microsoft.com/office/drawing/2014/main" id="{B416C7E0-0CE0-F4A1-AEE9-8EC394ABA6A4}"/>
                      </a:ext>
                    </a:extLst>
                  </p:cNvPr>
                  <p:cNvSpPr/>
                  <p:nvPr/>
                </p:nvSpPr>
                <p:spPr>
                  <a:xfrm>
                    <a:off x="10124283" y="4934710"/>
                    <a:ext cx="1930845" cy="1609736"/>
                  </a:xfrm>
                  <a:custGeom>
                    <a:avLst/>
                    <a:gdLst>
                      <a:gd name="connsiteX0" fmla="*/ 358982 w 1930845"/>
                      <a:gd name="connsiteY0" fmla="*/ 270932 h 1609736"/>
                      <a:gd name="connsiteX1" fmla="*/ 483889 w 1930845"/>
                      <a:gd name="connsiteY1" fmla="*/ 145996 h 1609736"/>
                      <a:gd name="connsiteX2" fmla="*/ 650432 w 1930845"/>
                      <a:gd name="connsiteY2" fmla="*/ 229287 h 1609736"/>
                      <a:gd name="connsiteX3" fmla="*/ 692067 w 1930845"/>
                      <a:gd name="connsiteY3" fmla="*/ 104351 h 1609736"/>
                      <a:gd name="connsiteX4" fmla="*/ 712885 w 1930845"/>
                      <a:gd name="connsiteY4" fmla="*/ 238 h 1609736"/>
                      <a:gd name="connsiteX5" fmla="*/ 1191695 w 1930845"/>
                      <a:gd name="connsiteY5" fmla="*/ 83529 h 1609736"/>
                      <a:gd name="connsiteX6" fmla="*/ 1274966 w 1930845"/>
                      <a:gd name="connsiteY6" fmla="*/ 312577 h 1609736"/>
                      <a:gd name="connsiteX7" fmla="*/ 1649687 w 1930845"/>
                      <a:gd name="connsiteY7" fmla="*/ 145996 h 1609736"/>
                      <a:gd name="connsiteX8" fmla="*/ 1753776 w 1930845"/>
                      <a:gd name="connsiteY8" fmla="*/ 270932 h 1609736"/>
                      <a:gd name="connsiteX9" fmla="*/ 1545598 w 1930845"/>
                      <a:gd name="connsiteY9" fmla="*/ 354222 h 1609736"/>
                      <a:gd name="connsiteX10" fmla="*/ 1649687 w 1930845"/>
                      <a:gd name="connsiteY10" fmla="*/ 562448 h 1609736"/>
                      <a:gd name="connsiteX11" fmla="*/ 1920319 w 1930845"/>
                      <a:gd name="connsiteY11" fmla="*/ 729028 h 1609736"/>
                      <a:gd name="connsiteX12" fmla="*/ 1857865 w 1930845"/>
                      <a:gd name="connsiteY12" fmla="*/ 1062189 h 1609736"/>
                      <a:gd name="connsiteX13" fmla="*/ 1691323 w 1930845"/>
                      <a:gd name="connsiteY13" fmla="*/ 1062189 h 1609736"/>
                      <a:gd name="connsiteX14" fmla="*/ 1441509 w 1930845"/>
                      <a:gd name="connsiteY14" fmla="*/ 1228770 h 1609736"/>
                      <a:gd name="connsiteX15" fmla="*/ 1712141 w 1930845"/>
                      <a:gd name="connsiteY15" fmla="*/ 1374528 h 1609736"/>
                      <a:gd name="connsiteX16" fmla="*/ 1233331 w 1930845"/>
                      <a:gd name="connsiteY16" fmla="*/ 1374528 h 1609736"/>
                      <a:gd name="connsiteX17" fmla="*/ 1108424 w 1930845"/>
                      <a:gd name="connsiteY17" fmla="*/ 1520285 h 1609736"/>
                      <a:gd name="connsiteX18" fmla="*/ 858610 w 1930845"/>
                      <a:gd name="connsiteY18" fmla="*/ 1603576 h 1609736"/>
                      <a:gd name="connsiteX19" fmla="*/ 525525 w 1930845"/>
                      <a:gd name="connsiteY19" fmla="*/ 1353705 h 1609736"/>
                      <a:gd name="connsiteX20" fmla="*/ 129986 w 1930845"/>
                      <a:gd name="connsiteY20" fmla="*/ 1270415 h 1609736"/>
                      <a:gd name="connsiteX21" fmla="*/ 171622 w 1930845"/>
                      <a:gd name="connsiteY21" fmla="*/ 978899 h 1609736"/>
                      <a:gd name="connsiteX22" fmla="*/ 254893 w 1930845"/>
                      <a:gd name="connsiteY22" fmla="*/ 958076 h 1609736"/>
                      <a:gd name="connsiteX23" fmla="*/ 129986 w 1930845"/>
                      <a:gd name="connsiteY23" fmla="*/ 770673 h 1609736"/>
                      <a:gd name="connsiteX24" fmla="*/ 296529 w 1930845"/>
                      <a:gd name="connsiteY24" fmla="*/ 645738 h 1609736"/>
                      <a:gd name="connsiteX25" fmla="*/ 171622 w 1930845"/>
                      <a:gd name="connsiteY25" fmla="*/ 583270 h 1609736"/>
                      <a:gd name="connsiteX26" fmla="*/ 5079 w 1930845"/>
                      <a:gd name="connsiteY26" fmla="*/ 499980 h 1609736"/>
                      <a:gd name="connsiteX27" fmla="*/ 358982 w 1930845"/>
                      <a:gd name="connsiteY27" fmla="*/ 270932 h 1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30845" h="1609736">
                        <a:moveTo>
                          <a:pt x="358982" y="270932"/>
                        </a:moveTo>
                        <a:cubicBezTo>
                          <a:pt x="438784" y="211935"/>
                          <a:pt x="435314" y="152937"/>
                          <a:pt x="483889" y="145996"/>
                        </a:cubicBezTo>
                        <a:cubicBezTo>
                          <a:pt x="532464" y="139055"/>
                          <a:pt x="615736" y="236228"/>
                          <a:pt x="650432" y="229287"/>
                        </a:cubicBezTo>
                        <a:cubicBezTo>
                          <a:pt x="685128" y="222346"/>
                          <a:pt x="681658" y="142526"/>
                          <a:pt x="692067" y="104351"/>
                        </a:cubicBezTo>
                        <a:cubicBezTo>
                          <a:pt x="702476" y="66176"/>
                          <a:pt x="629614" y="3708"/>
                          <a:pt x="712885" y="238"/>
                        </a:cubicBezTo>
                        <a:cubicBezTo>
                          <a:pt x="796156" y="-3232"/>
                          <a:pt x="1098015" y="31473"/>
                          <a:pt x="1191695" y="83529"/>
                        </a:cubicBezTo>
                        <a:cubicBezTo>
                          <a:pt x="1285375" y="135585"/>
                          <a:pt x="1198634" y="302166"/>
                          <a:pt x="1274966" y="312577"/>
                        </a:cubicBezTo>
                        <a:cubicBezTo>
                          <a:pt x="1351298" y="322988"/>
                          <a:pt x="1569885" y="152937"/>
                          <a:pt x="1649687" y="145996"/>
                        </a:cubicBezTo>
                        <a:cubicBezTo>
                          <a:pt x="1729489" y="139055"/>
                          <a:pt x="1771124" y="236228"/>
                          <a:pt x="1753776" y="270932"/>
                        </a:cubicBezTo>
                        <a:cubicBezTo>
                          <a:pt x="1736428" y="305636"/>
                          <a:pt x="1562946" y="305636"/>
                          <a:pt x="1545598" y="354222"/>
                        </a:cubicBezTo>
                        <a:cubicBezTo>
                          <a:pt x="1528250" y="402808"/>
                          <a:pt x="1587234" y="499980"/>
                          <a:pt x="1649687" y="562448"/>
                        </a:cubicBezTo>
                        <a:cubicBezTo>
                          <a:pt x="1712140" y="624916"/>
                          <a:pt x="1885623" y="645738"/>
                          <a:pt x="1920319" y="729028"/>
                        </a:cubicBezTo>
                        <a:cubicBezTo>
                          <a:pt x="1955015" y="812318"/>
                          <a:pt x="1896031" y="1006662"/>
                          <a:pt x="1857865" y="1062189"/>
                        </a:cubicBezTo>
                        <a:cubicBezTo>
                          <a:pt x="1819699" y="1117716"/>
                          <a:pt x="1760716" y="1034426"/>
                          <a:pt x="1691323" y="1062189"/>
                        </a:cubicBezTo>
                        <a:cubicBezTo>
                          <a:pt x="1621930" y="1089953"/>
                          <a:pt x="1438039" y="1176713"/>
                          <a:pt x="1441509" y="1228770"/>
                        </a:cubicBezTo>
                        <a:cubicBezTo>
                          <a:pt x="1444979" y="1280827"/>
                          <a:pt x="1746837" y="1350235"/>
                          <a:pt x="1712141" y="1374528"/>
                        </a:cubicBezTo>
                        <a:cubicBezTo>
                          <a:pt x="1677445" y="1398821"/>
                          <a:pt x="1333950" y="1350235"/>
                          <a:pt x="1233331" y="1374528"/>
                        </a:cubicBezTo>
                        <a:cubicBezTo>
                          <a:pt x="1132712" y="1398821"/>
                          <a:pt x="1170878" y="1482110"/>
                          <a:pt x="1108424" y="1520285"/>
                        </a:cubicBezTo>
                        <a:cubicBezTo>
                          <a:pt x="1045970" y="1558460"/>
                          <a:pt x="955760" y="1631339"/>
                          <a:pt x="858610" y="1603576"/>
                        </a:cubicBezTo>
                        <a:cubicBezTo>
                          <a:pt x="761460" y="1575813"/>
                          <a:pt x="646962" y="1409232"/>
                          <a:pt x="525525" y="1353705"/>
                        </a:cubicBezTo>
                        <a:cubicBezTo>
                          <a:pt x="404088" y="1298178"/>
                          <a:pt x="188970" y="1332883"/>
                          <a:pt x="129986" y="1270415"/>
                        </a:cubicBezTo>
                        <a:cubicBezTo>
                          <a:pt x="71002" y="1207947"/>
                          <a:pt x="150804" y="1030955"/>
                          <a:pt x="171622" y="978899"/>
                        </a:cubicBezTo>
                        <a:cubicBezTo>
                          <a:pt x="192440" y="926843"/>
                          <a:pt x="261832" y="992780"/>
                          <a:pt x="254893" y="958076"/>
                        </a:cubicBezTo>
                        <a:cubicBezTo>
                          <a:pt x="247954" y="923372"/>
                          <a:pt x="123047" y="822729"/>
                          <a:pt x="129986" y="770673"/>
                        </a:cubicBezTo>
                        <a:cubicBezTo>
                          <a:pt x="136925" y="718617"/>
                          <a:pt x="289590" y="676972"/>
                          <a:pt x="296529" y="645738"/>
                        </a:cubicBezTo>
                        <a:cubicBezTo>
                          <a:pt x="303468" y="614504"/>
                          <a:pt x="171622" y="583270"/>
                          <a:pt x="171622" y="583270"/>
                        </a:cubicBezTo>
                        <a:cubicBezTo>
                          <a:pt x="123047" y="558977"/>
                          <a:pt x="-29617" y="558977"/>
                          <a:pt x="5079" y="499980"/>
                        </a:cubicBezTo>
                        <a:cubicBezTo>
                          <a:pt x="39775" y="440983"/>
                          <a:pt x="279180" y="329929"/>
                          <a:pt x="358982" y="270932"/>
                        </a:cubicBezTo>
                        <a:close/>
                      </a:path>
                    </a:pathLst>
                  </a:custGeom>
                  <a:gradFill flip="none" rotWithShape="1">
                    <a:gsLst>
                      <a:gs pos="45000">
                        <a:srgbClr val="F2C028"/>
                      </a:gs>
                      <a:gs pos="0">
                        <a:schemeClr val="bg1"/>
                      </a:gs>
                    </a:gsLst>
                    <a:path path="circle">
                      <a:fillToRect l="50000" t="50000" r="50000" b="50000"/>
                    </a:path>
                    <a:tileRect/>
                  </a:gradFill>
                  <a:ln>
                    <a:solidFill>
                      <a:schemeClr val="accent6">
                        <a:lumMod val="40000"/>
                        <a:lumOff val="60000"/>
                      </a:schemeClr>
                    </a:solidFill>
                  </a:ln>
                  <a:effectLst/>
                  <a:scene3d>
                    <a:camera prst="orthographicFront"/>
                    <a:lightRig rig="threePt" dir="t"/>
                  </a:scene3d>
                  <a:sp3d>
                    <a:bevelT w="152400" h="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50" name="Freeform 49">
                    <a:extLst>
                      <a:ext uri="{FF2B5EF4-FFF2-40B4-BE49-F238E27FC236}">
                        <a16:creationId xmlns:a16="http://schemas.microsoft.com/office/drawing/2014/main" id="{8FDE989A-E853-DD77-128F-18EE252E48AC}"/>
                      </a:ext>
                    </a:extLst>
                  </p:cNvPr>
                  <p:cNvSpPr/>
                  <p:nvPr/>
                </p:nvSpPr>
                <p:spPr>
                  <a:xfrm>
                    <a:off x="10679543" y="5367243"/>
                    <a:ext cx="774912" cy="688601"/>
                  </a:xfrm>
                  <a:custGeom>
                    <a:avLst/>
                    <a:gdLst>
                      <a:gd name="connsiteX0" fmla="*/ 105322 w 774912"/>
                      <a:gd name="connsiteY0" fmla="*/ 584286 h 688601"/>
                      <a:gd name="connsiteX1" fmla="*/ 1233 w 774912"/>
                      <a:gd name="connsiteY1" fmla="*/ 313593 h 688601"/>
                      <a:gd name="connsiteX2" fmla="*/ 167776 w 774912"/>
                      <a:gd name="connsiteY2" fmla="*/ 188657 h 688601"/>
                      <a:gd name="connsiteX3" fmla="*/ 334318 w 774912"/>
                      <a:gd name="connsiteY3" fmla="*/ 188657 h 688601"/>
                      <a:gd name="connsiteX4" fmla="*/ 521679 w 774912"/>
                      <a:gd name="connsiteY4" fmla="*/ 1254 h 688601"/>
                      <a:gd name="connsiteX5" fmla="*/ 709039 w 774912"/>
                      <a:gd name="connsiteY5" fmla="*/ 126190 h 688601"/>
                      <a:gd name="connsiteX6" fmla="*/ 750675 w 774912"/>
                      <a:gd name="connsiteY6" fmla="*/ 480173 h 688601"/>
                      <a:gd name="connsiteX7" fmla="*/ 355136 w 774912"/>
                      <a:gd name="connsiteY7" fmla="*/ 688399 h 688601"/>
                      <a:gd name="connsiteX8" fmla="*/ 63687 w 774912"/>
                      <a:gd name="connsiteY8" fmla="*/ 521818 h 688601"/>
                      <a:gd name="connsiteX9" fmla="*/ 63687 w 774912"/>
                      <a:gd name="connsiteY9" fmla="*/ 521818 h 68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912" h="688601">
                        <a:moveTo>
                          <a:pt x="105322" y="584286"/>
                        </a:moveTo>
                        <a:cubicBezTo>
                          <a:pt x="48073" y="481908"/>
                          <a:pt x="-9176" y="379531"/>
                          <a:pt x="1233" y="313593"/>
                        </a:cubicBezTo>
                        <a:cubicBezTo>
                          <a:pt x="11642" y="247655"/>
                          <a:pt x="112262" y="209480"/>
                          <a:pt x="167776" y="188657"/>
                        </a:cubicBezTo>
                        <a:cubicBezTo>
                          <a:pt x="223290" y="167834"/>
                          <a:pt x="275334" y="219891"/>
                          <a:pt x="334318" y="188657"/>
                        </a:cubicBezTo>
                        <a:cubicBezTo>
                          <a:pt x="393302" y="157423"/>
                          <a:pt x="459226" y="11665"/>
                          <a:pt x="521679" y="1254"/>
                        </a:cubicBezTo>
                        <a:cubicBezTo>
                          <a:pt x="584132" y="-9157"/>
                          <a:pt x="670873" y="46370"/>
                          <a:pt x="709039" y="126190"/>
                        </a:cubicBezTo>
                        <a:cubicBezTo>
                          <a:pt x="747205" y="206010"/>
                          <a:pt x="809659" y="386472"/>
                          <a:pt x="750675" y="480173"/>
                        </a:cubicBezTo>
                        <a:cubicBezTo>
                          <a:pt x="691691" y="573874"/>
                          <a:pt x="469634" y="681458"/>
                          <a:pt x="355136" y="688399"/>
                        </a:cubicBezTo>
                        <a:cubicBezTo>
                          <a:pt x="240638" y="695340"/>
                          <a:pt x="63687" y="521818"/>
                          <a:pt x="63687" y="521818"/>
                        </a:cubicBezTo>
                        <a:lnTo>
                          <a:pt x="63687" y="521818"/>
                        </a:lnTo>
                      </a:path>
                    </a:pathLst>
                  </a:custGeom>
                  <a:gradFill flip="none" rotWithShape="1">
                    <a:gsLst>
                      <a:gs pos="88000">
                        <a:srgbClr val="B99321"/>
                      </a:gs>
                      <a:gs pos="0">
                        <a:srgbClr val="FFFFFF"/>
                      </a:gs>
                    </a:gsLst>
                    <a:path path="circle">
                      <a:fillToRect l="50000" t="50000" r="50000" b="50000"/>
                    </a:path>
                    <a:tileRect/>
                  </a:gradFill>
                  <a:ln w="9525" cmpd="sng">
                    <a:solidFill>
                      <a:schemeClr val="accent6">
                        <a:lumMod val="40000"/>
                        <a:lumOff val="60000"/>
                      </a:schemeClr>
                    </a:solidFill>
                  </a:ln>
                  <a:effectLst/>
                  <a:scene3d>
                    <a:camera prst="orthographicFront"/>
                    <a:lightRig rig="threePt" dir="t"/>
                  </a:scene3d>
                  <a:sp3d>
                    <a:bevelT w="0"/>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40" name="Group 39">
                  <a:extLst>
                    <a:ext uri="{FF2B5EF4-FFF2-40B4-BE49-F238E27FC236}">
                      <a16:creationId xmlns:a16="http://schemas.microsoft.com/office/drawing/2014/main" id="{BB125EA4-70A6-72AF-7E39-183B0BB8D225}"/>
                    </a:ext>
                  </a:extLst>
                </p:cNvPr>
                <p:cNvGrpSpPr/>
                <p:nvPr/>
              </p:nvGrpSpPr>
              <p:grpSpPr>
                <a:xfrm>
                  <a:off x="6707891" y="3538718"/>
                  <a:ext cx="3811183" cy="4956180"/>
                  <a:chOff x="2680913" y="3541298"/>
                  <a:chExt cx="3811183" cy="4956180"/>
                </a:xfrm>
              </p:grpSpPr>
              <p:cxnSp>
                <p:nvCxnSpPr>
                  <p:cNvPr id="44" name="Straight Connector 43">
                    <a:extLst>
                      <a:ext uri="{FF2B5EF4-FFF2-40B4-BE49-F238E27FC236}">
                        <a16:creationId xmlns:a16="http://schemas.microsoft.com/office/drawing/2014/main" id="{CA003E8E-E7E6-43BE-1AB9-786F9AADE265}"/>
                      </a:ext>
                    </a:extLst>
                  </p:cNvPr>
                  <p:cNvCxnSpPr/>
                  <p:nvPr/>
                </p:nvCxnSpPr>
                <p:spPr>
                  <a:xfrm flipH="1">
                    <a:off x="2680913" y="3541298"/>
                    <a:ext cx="1625900" cy="467197"/>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8F76C9D-FD19-F5D9-E345-446B0DE9F0A0}"/>
                      </a:ext>
                    </a:extLst>
                  </p:cNvPr>
                  <p:cNvCxnSpPr/>
                  <p:nvPr/>
                </p:nvCxnSpPr>
                <p:spPr>
                  <a:xfrm rot="5400000" flipV="1">
                    <a:off x="451220" y="6225035"/>
                    <a:ext cx="4509573" cy="7918"/>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DF987536-BA9A-73B0-D534-D83FC40EF491}"/>
                      </a:ext>
                    </a:extLst>
                  </p:cNvPr>
                  <p:cNvCxnSpPr/>
                  <p:nvPr/>
                </p:nvCxnSpPr>
                <p:spPr>
                  <a:xfrm flipV="1">
                    <a:off x="2695752" y="8479375"/>
                    <a:ext cx="3795660" cy="15498"/>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39196CF-5D5B-9A37-2B8A-EABEC24A4E17}"/>
                      </a:ext>
                    </a:extLst>
                  </p:cNvPr>
                  <p:cNvCxnSpPr/>
                  <p:nvPr/>
                </p:nvCxnSpPr>
                <p:spPr>
                  <a:xfrm rot="5400000" flipV="1">
                    <a:off x="4232665" y="6238733"/>
                    <a:ext cx="4509573" cy="7918"/>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31C6BB-EC55-64CD-B13E-6E5F30E02075}"/>
                      </a:ext>
                    </a:extLst>
                  </p:cNvPr>
                  <p:cNvCxnSpPr/>
                  <p:nvPr/>
                </p:nvCxnSpPr>
                <p:spPr>
                  <a:xfrm>
                    <a:off x="4602892" y="3561155"/>
                    <a:ext cx="1889204" cy="444118"/>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1" name="Oval 40">
                  <a:extLst>
                    <a:ext uri="{FF2B5EF4-FFF2-40B4-BE49-F238E27FC236}">
                      <a16:creationId xmlns:a16="http://schemas.microsoft.com/office/drawing/2014/main" id="{2A170B86-0A31-FB84-7321-26B85493C725}"/>
                    </a:ext>
                  </a:extLst>
                </p:cNvPr>
                <p:cNvSpPr/>
                <p:nvPr/>
              </p:nvSpPr>
              <p:spPr>
                <a:xfrm>
                  <a:off x="8326888" y="3477903"/>
                  <a:ext cx="322725" cy="134217"/>
                </a:xfrm>
                <a:prstGeom prst="ellipse">
                  <a:avLst/>
                </a:prstGeom>
                <a:noFill/>
                <a:ln w="19050">
                  <a:solidFill>
                    <a:schemeClr val="tx1">
                      <a:lumMod val="85000"/>
                      <a:lumOff val="1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43" name="TextBox 42">
                  <a:extLst>
                    <a:ext uri="{FF2B5EF4-FFF2-40B4-BE49-F238E27FC236}">
                      <a16:creationId xmlns:a16="http://schemas.microsoft.com/office/drawing/2014/main" id="{48FAE936-A4F6-0EFD-42AD-ED705C97B6E1}"/>
                    </a:ext>
                  </a:extLst>
                </p:cNvPr>
                <p:cNvSpPr txBox="1"/>
                <p:nvPr/>
              </p:nvSpPr>
              <p:spPr>
                <a:xfrm>
                  <a:off x="7588524" y="7897013"/>
                  <a:ext cx="2014282" cy="451164"/>
                </a:xfrm>
                <a:prstGeom prst="rect">
                  <a:avLst/>
                </a:prstGeom>
                <a:noFill/>
              </p:spPr>
              <p:txBody>
                <a:bodyPr wrap="none" rtlCol="0">
                  <a:spAutoFit/>
                </a:bodyPr>
                <a:lstStyle/>
                <a:p>
                  <a:r>
                    <a:rPr lang="en-US" sz="1050">
                      <a:solidFill>
                        <a:srgbClr val="FF1ED5"/>
                      </a:solidFill>
                      <a:latin typeface="Candara" panose="020E0502030303020204" pitchFamily="34" charset="0"/>
                      <a:ea typeface="Myriad Pro" charset="0"/>
                      <a:cs typeface="Myriad Pro" charset="0"/>
                    </a:rPr>
                    <a:t>No </a:t>
                  </a:r>
                  <a:r>
                    <a:rPr lang="en-US" sz="1050" dirty="0">
                      <a:solidFill>
                        <a:srgbClr val="FF1ED5"/>
                      </a:solidFill>
                      <a:latin typeface="Candara" panose="020E0502030303020204" pitchFamily="34" charset="0"/>
                      <a:ea typeface="Myriad Pro" charset="0"/>
                      <a:cs typeface="Myriad Pro" charset="0"/>
                    </a:rPr>
                    <a:t>i</a:t>
                  </a:r>
                  <a:r>
                    <a:rPr lang="en-US" sz="1050">
                      <a:solidFill>
                        <a:srgbClr val="FF1ED5"/>
                      </a:solidFill>
                      <a:latin typeface="Candara" panose="020E0502030303020204" pitchFamily="34" charset="0"/>
                      <a:ea typeface="Myriad Pro" charset="0"/>
                      <a:cs typeface="Myriad Pro" charset="0"/>
                    </a:rPr>
                    <a:t>nflammation</a:t>
                  </a:r>
                  <a:endParaRPr lang="en-US" sz="1050" dirty="0">
                    <a:solidFill>
                      <a:srgbClr val="FF1ED5"/>
                    </a:solidFill>
                    <a:latin typeface="Candara" panose="020E0502030303020204" pitchFamily="34" charset="0"/>
                    <a:ea typeface="Myriad Pro" charset="0"/>
                    <a:cs typeface="Myriad Pro" charset="0"/>
                  </a:endParaRPr>
                </a:p>
              </p:txBody>
            </p:sp>
          </p:grpSp>
          <p:sp>
            <p:nvSpPr>
              <p:cNvPr id="10" name="TextBox 9">
                <a:extLst>
                  <a:ext uri="{FF2B5EF4-FFF2-40B4-BE49-F238E27FC236}">
                    <a16:creationId xmlns:a16="http://schemas.microsoft.com/office/drawing/2014/main" id="{114DA3FC-B43A-CDF4-2A08-231AEAE6D8DA}"/>
                  </a:ext>
                </a:extLst>
              </p:cNvPr>
              <p:cNvSpPr txBox="1"/>
              <p:nvPr/>
            </p:nvSpPr>
            <p:spPr>
              <a:xfrm>
                <a:off x="870405" y="685111"/>
                <a:ext cx="827577" cy="338555"/>
              </a:xfrm>
              <a:prstGeom prst="rect">
                <a:avLst/>
              </a:prstGeom>
              <a:noFill/>
            </p:spPr>
            <p:txBody>
              <a:bodyPr wrap="none" rtlCol="0">
                <a:spAutoFit/>
              </a:bodyPr>
              <a:lstStyle/>
              <a:p>
                <a:r>
                  <a:rPr lang="en-US" sz="1050" dirty="0">
                    <a:latin typeface="Candara" panose="020E0502030303020204" pitchFamily="34" charset="0"/>
                    <a:ea typeface="Myriad Pro" charset="0"/>
                    <a:cs typeface="Myriad Pro" charset="0"/>
                  </a:rPr>
                  <a:t>Healthy</a:t>
                </a:r>
              </a:p>
            </p:txBody>
          </p:sp>
        </p:grpSp>
        <p:grpSp>
          <p:nvGrpSpPr>
            <p:cNvPr id="104" name="Group 103">
              <a:extLst>
                <a:ext uri="{FF2B5EF4-FFF2-40B4-BE49-F238E27FC236}">
                  <a16:creationId xmlns:a16="http://schemas.microsoft.com/office/drawing/2014/main" id="{DCBED521-367D-EDBB-34C1-0C61B5E525F0}"/>
                </a:ext>
              </a:extLst>
            </p:cNvPr>
            <p:cNvGrpSpPr/>
            <p:nvPr/>
          </p:nvGrpSpPr>
          <p:grpSpPr>
            <a:xfrm>
              <a:off x="2782824" y="3827403"/>
              <a:ext cx="2349632" cy="838945"/>
              <a:chOff x="2741080" y="4354838"/>
              <a:chExt cx="2349632" cy="838945"/>
            </a:xfrm>
          </p:grpSpPr>
          <p:sp>
            <p:nvSpPr>
              <p:cNvPr id="105" name="TextBox 104">
                <a:extLst>
                  <a:ext uri="{FF2B5EF4-FFF2-40B4-BE49-F238E27FC236}">
                    <a16:creationId xmlns:a16="http://schemas.microsoft.com/office/drawing/2014/main" id="{2AF8429E-DF7A-1105-156B-71B0CE192BB5}"/>
                  </a:ext>
                </a:extLst>
              </p:cNvPr>
              <p:cNvSpPr txBox="1"/>
              <p:nvPr/>
            </p:nvSpPr>
            <p:spPr>
              <a:xfrm>
                <a:off x="3104699" y="4617989"/>
                <a:ext cx="1986013" cy="338555"/>
              </a:xfrm>
              <a:prstGeom prst="rect">
                <a:avLst/>
              </a:prstGeom>
              <a:noFill/>
            </p:spPr>
            <p:txBody>
              <a:bodyPr wrap="none" rtlCol="0">
                <a:spAutoFit/>
              </a:bodyPr>
              <a:lstStyle/>
              <a:p>
                <a:r>
                  <a:rPr lang="en-US" sz="1050" dirty="0">
                    <a:latin typeface="Candara" panose="020E0502030303020204" pitchFamily="34" charset="0"/>
                    <a:ea typeface="Myriad Pro" charset="0"/>
                    <a:cs typeface="Myriad Pro" charset="0"/>
                  </a:rPr>
                  <a:t>Tight Junction Proteins</a:t>
                </a:r>
              </a:p>
            </p:txBody>
          </p:sp>
          <p:cxnSp>
            <p:nvCxnSpPr>
              <p:cNvPr id="106" name="Straight Connector 105">
                <a:extLst>
                  <a:ext uri="{FF2B5EF4-FFF2-40B4-BE49-F238E27FC236}">
                    <a16:creationId xmlns:a16="http://schemas.microsoft.com/office/drawing/2014/main" id="{59356DF8-23F9-5993-3C00-1A7E12B872CE}"/>
                  </a:ext>
                </a:extLst>
              </p:cNvPr>
              <p:cNvCxnSpPr/>
              <p:nvPr/>
            </p:nvCxnSpPr>
            <p:spPr>
              <a:xfrm flipH="1">
                <a:off x="2749693" y="4354838"/>
                <a:ext cx="592709" cy="329237"/>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3A6A3776-CF61-D0F1-2811-845F92EC13E5}"/>
                  </a:ext>
                </a:extLst>
              </p:cNvPr>
              <p:cNvCxnSpPr/>
              <p:nvPr/>
            </p:nvCxnSpPr>
            <p:spPr>
              <a:xfrm>
                <a:off x="2741080" y="4880878"/>
                <a:ext cx="637985" cy="312905"/>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grpSp>
        <p:nvGrpSpPr>
          <p:cNvPr id="194" name="Group 193">
            <a:extLst>
              <a:ext uri="{FF2B5EF4-FFF2-40B4-BE49-F238E27FC236}">
                <a16:creationId xmlns:a16="http://schemas.microsoft.com/office/drawing/2014/main" id="{314089B5-47AF-0697-E324-BC924FA683BB}"/>
              </a:ext>
            </a:extLst>
          </p:cNvPr>
          <p:cNvGrpSpPr/>
          <p:nvPr/>
        </p:nvGrpSpPr>
        <p:grpSpPr>
          <a:xfrm>
            <a:off x="5543550" y="110951"/>
            <a:ext cx="2073141" cy="4270195"/>
            <a:chOff x="5341814" y="651604"/>
            <a:chExt cx="2764188" cy="5693592"/>
          </a:xfrm>
        </p:grpSpPr>
        <p:pic>
          <p:nvPicPr>
            <p:cNvPr id="101" name="Picture 100" descr="Inflamed-Colon.jpg">
              <a:extLst>
                <a:ext uri="{FF2B5EF4-FFF2-40B4-BE49-F238E27FC236}">
                  <a16:creationId xmlns:a16="http://schemas.microsoft.com/office/drawing/2014/main" id="{C8BAFE0A-CF45-952A-B36A-041375655796}"/>
                </a:ext>
              </a:extLst>
            </p:cNvPr>
            <p:cNvPicPr>
              <a:picLocks noChangeAspect="1"/>
            </p:cNvPicPr>
            <p:nvPr/>
          </p:nvPicPr>
          <p:blipFill rotWithShape="1">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l="5917" t="26930" r="5164" b="5872"/>
            <a:stretch/>
          </p:blipFill>
          <p:spPr>
            <a:xfrm>
              <a:off x="5650523" y="1091746"/>
              <a:ext cx="1450226" cy="1843952"/>
            </a:xfrm>
            <a:prstGeom prst="rect">
              <a:avLst/>
            </a:prstGeom>
            <a:effectLst>
              <a:softEdge rad="177800"/>
            </a:effectLst>
          </p:spPr>
        </p:pic>
        <p:grpSp>
          <p:nvGrpSpPr>
            <p:cNvPr id="103" name="Group 102">
              <a:extLst>
                <a:ext uri="{FF2B5EF4-FFF2-40B4-BE49-F238E27FC236}">
                  <a16:creationId xmlns:a16="http://schemas.microsoft.com/office/drawing/2014/main" id="{7D76CB7D-F95E-C42B-A1CC-839F96F06603}"/>
                </a:ext>
              </a:extLst>
            </p:cNvPr>
            <p:cNvGrpSpPr>
              <a:grpSpLocks noChangeAspect="1"/>
            </p:cNvGrpSpPr>
            <p:nvPr/>
          </p:nvGrpSpPr>
          <p:grpSpPr>
            <a:xfrm>
              <a:off x="5341814" y="2540618"/>
              <a:ext cx="2764188" cy="3804578"/>
              <a:chOff x="2680913" y="3312959"/>
              <a:chExt cx="3816260" cy="5252632"/>
            </a:xfrm>
          </p:grpSpPr>
          <p:grpSp>
            <p:nvGrpSpPr>
              <p:cNvPr id="108" name="Group 107">
                <a:extLst>
                  <a:ext uri="{FF2B5EF4-FFF2-40B4-BE49-F238E27FC236}">
                    <a16:creationId xmlns:a16="http://schemas.microsoft.com/office/drawing/2014/main" id="{317C2C29-C1F9-46EC-9F81-666C8302BAE7}"/>
                  </a:ext>
                </a:extLst>
              </p:cNvPr>
              <p:cNvGrpSpPr/>
              <p:nvPr/>
            </p:nvGrpSpPr>
            <p:grpSpPr>
              <a:xfrm rot="5400000">
                <a:off x="2196695" y="4206749"/>
                <a:ext cx="4824229" cy="3776726"/>
                <a:chOff x="4361228" y="4469482"/>
                <a:chExt cx="4824229" cy="3776726"/>
              </a:xfrm>
            </p:grpSpPr>
            <p:sp>
              <p:nvSpPr>
                <p:cNvPr id="144" name="Round Same Side Corner Rectangle 137">
                  <a:extLst>
                    <a:ext uri="{FF2B5EF4-FFF2-40B4-BE49-F238E27FC236}">
                      <a16:creationId xmlns:a16="http://schemas.microsoft.com/office/drawing/2014/main" id="{10C58349-E02F-81E7-32AD-153FC975AF14}"/>
                    </a:ext>
                  </a:extLst>
                </p:cNvPr>
                <p:cNvSpPr/>
                <p:nvPr/>
              </p:nvSpPr>
              <p:spPr>
                <a:xfrm rot="5400000">
                  <a:off x="3633560" y="5285260"/>
                  <a:ext cx="3688616" cy="2233280"/>
                </a:xfrm>
                <a:prstGeom prst="round2SameRect">
                  <a:avLst/>
                </a:prstGeom>
                <a:gradFill flip="none" rotWithShape="1">
                  <a:gsLst>
                    <a:gs pos="0">
                      <a:schemeClr val="bg1">
                        <a:lumMod val="75000"/>
                        <a:alpha val="34000"/>
                      </a:schemeClr>
                    </a:gs>
                    <a:gs pos="68000">
                      <a:srgbClr val="FFFFFF">
                        <a:alpha val="34000"/>
                      </a:srgbClr>
                    </a:gs>
                  </a:gsLst>
                  <a:lin ang="16200000" scaled="0"/>
                  <a:tileRect/>
                </a:gradFill>
                <a:ln>
                  <a:noFill/>
                </a:ln>
                <a:effectLst>
                  <a:softEdge rad="1016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45" name="Round Same Side Corner Rectangle 138">
                  <a:extLst>
                    <a:ext uri="{FF2B5EF4-FFF2-40B4-BE49-F238E27FC236}">
                      <a16:creationId xmlns:a16="http://schemas.microsoft.com/office/drawing/2014/main" id="{8F090D56-4A4E-6440-A9D7-6984EDE592AD}"/>
                    </a:ext>
                  </a:extLst>
                </p:cNvPr>
                <p:cNvSpPr/>
                <p:nvPr/>
              </p:nvSpPr>
              <p:spPr>
                <a:xfrm rot="5400000">
                  <a:off x="6063267" y="5076989"/>
                  <a:ext cx="3641587" cy="2602793"/>
                </a:xfrm>
                <a:prstGeom prst="round2SameRect">
                  <a:avLst/>
                </a:prstGeom>
                <a:gradFill flip="none" rotWithShape="1">
                  <a:gsLst>
                    <a:gs pos="0">
                      <a:srgbClr val="FF0000"/>
                    </a:gs>
                    <a:gs pos="54000">
                      <a:srgbClr val="FFFFFF"/>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46" name="Freeform 145">
                  <a:extLst>
                    <a:ext uri="{FF2B5EF4-FFF2-40B4-BE49-F238E27FC236}">
                      <a16:creationId xmlns:a16="http://schemas.microsoft.com/office/drawing/2014/main" id="{A17C8F2F-2051-C3C6-DAFD-7815DFFF8E69}"/>
                    </a:ext>
                  </a:extLst>
                </p:cNvPr>
                <p:cNvSpPr/>
                <p:nvPr/>
              </p:nvSpPr>
              <p:spPr>
                <a:xfrm rot="16200000">
                  <a:off x="4307711" y="5847781"/>
                  <a:ext cx="3676477" cy="1051024"/>
                </a:xfrm>
                <a:custGeom>
                  <a:avLst/>
                  <a:gdLst>
                    <a:gd name="connsiteX0" fmla="*/ 18612 w 4701759"/>
                    <a:gd name="connsiteY0" fmla="*/ 436601 h 1051024"/>
                    <a:gd name="connsiteX1" fmla="*/ 247608 w 4701759"/>
                    <a:gd name="connsiteY1" fmla="*/ 103440 h 1051024"/>
                    <a:gd name="connsiteX2" fmla="*/ 705600 w 4701759"/>
                    <a:gd name="connsiteY2" fmla="*/ 186730 h 1051024"/>
                    <a:gd name="connsiteX3" fmla="*/ 1017867 w 4701759"/>
                    <a:gd name="connsiteY3" fmla="*/ 228375 h 1051024"/>
                    <a:gd name="connsiteX4" fmla="*/ 1267681 w 4701759"/>
                    <a:gd name="connsiteY4" fmla="*/ 165908 h 1051024"/>
                    <a:gd name="connsiteX5" fmla="*/ 1538313 w 4701759"/>
                    <a:gd name="connsiteY5" fmla="*/ 374133 h 1051024"/>
                    <a:gd name="connsiteX6" fmla="*/ 2037941 w 4701759"/>
                    <a:gd name="connsiteY6" fmla="*/ 603182 h 1051024"/>
                    <a:gd name="connsiteX7" fmla="*/ 2537568 w 4701759"/>
                    <a:gd name="connsiteY7" fmla="*/ 478246 h 1051024"/>
                    <a:gd name="connsiteX8" fmla="*/ 2974743 w 4701759"/>
                    <a:gd name="connsiteY8" fmla="*/ 436601 h 1051024"/>
                    <a:gd name="connsiteX9" fmla="*/ 3182921 w 4701759"/>
                    <a:gd name="connsiteY9" fmla="*/ 82617 h 1051024"/>
                    <a:gd name="connsiteX10" fmla="*/ 3536824 w 4701759"/>
                    <a:gd name="connsiteY10" fmla="*/ 124263 h 1051024"/>
                    <a:gd name="connsiteX11" fmla="*/ 3828273 w 4701759"/>
                    <a:gd name="connsiteY11" fmla="*/ 61795 h 1051024"/>
                    <a:gd name="connsiteX12" fmla="*/ 4140541 w 4701759"/>
                    <a:gd name="connsiteY12" fmla="*/ 61795 h 1051024"/>
                    <a:gd name="connsiteX13" fmla="*/ 4536079 w 4701759"/>
                    <a:gd name="connsiteY13" fmla="*/ 20150 h 1051024"/>
                    <a:gd name="connsiteX14" fmla="*/ 4681804 w 4701759"/>
                    <a:gd name="connsiteY14" fmla="*/ 20150 h 1051024"/>
                    <a:gd name="connsiteX15" fmla="*/ 4640168 w 4701759"/>
                    <a:gd name="connsiteY15" fmla="*/ 270021 h 1051024"/>
                    <a:gd name="connsiteX16" fmla="*/ 4681804 w 4701759"/>
                    <a:gd name="connsiteY16" fmla="*/ 624004 h 1051024"/>
                    <a:gd name="connsiteX17" fmla="*/ 4265448 w 4701759"/>
                    <a:gd name="connsiteY17" fmla="*/ 790585 h 1051024"/>
                    <a:gd name="connsiteX18" fmla="*/ 3162103 w 4701759"/>
                    <a:gd name="connsiteY18" fmla="*/ 936343 h 1051024"/>
                    <a:gd name="connsiteX19" fmla="*/ 1808945 w 4701759"/>
                    <a:gd name="connsiteY19" fmla="*/ 1040455 h 1051024"/>
                    <a:gd name="connsiteX20" fmla="*/ 539057 w 4701759"/>
                    <a:gd name="connsiteY20" fmla="*/ 1040455 h 1051024"/>
                    <a:gd name="connsiteX21" fmla="*/ 60247 w 4701759"/>
                    <a:gd name="connsiteY21" fmla="*/ 977988 h 1051024"/>
                    <a:gd name="connsiteX22" fmla="*/ 18612 w 4701759"/>
                    <a:gd name="connsiteY22" fmla="*/ 644827 h 1051024"/>
                    <a:gd name="connsiteX23" fmla="*/ 18612 w 4701759"/>
                    <a:gd name="connsiteY23" fmla="*/ 436601 h 105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01759" h="1051024">
                      <a:moveTo>
                        <a:pt x="18612" y="436601"/>
                      </a:moveTo>
                      <a:cubicBezTo>
                        <a:pt x="56778" y="346370"/>
                        <a:pt x="133110" y="145085"/>
                        <a:pt x="247608" y="103440"/>
                      </a:cubicBezTo>
                      <a:cubicBezTo>
                        <a:pt x="362106" y="61795"/>
                        <a:pt x="577224" y="165907"/>
                        <a:pt x="705600" y="186730"/>
                      </a:cubicBezTo>
                      <a:cubicBezTo>
                        <a:pt x="833977" y="207552"/>
                        <a:pt x="924187" y="231845"/>
                        <a:pt x="1017867" y="228375"/>
                      </a:cubicBezTo>
                      <a:cubicBezTo>
                        <a:pt x="1111547" y="224905"/>
                        <a:pt x="1180940" y="141615"/>
                        <a:pt x="1267681" y="165908"/>
                      </a:cubicBezTo>
                      <a:cubicBezTo>
                        <a:pt x="1354422" y="190201"/>
                        <a:pt x="1409936" y="301254"/>
                        <a:pt x="1538313" y="374133"/>
                      </a:cubicBezTo>
                      <a:cubicBezTo>
                        <a:pt x="1666690" y="447012"/>
                        <a:pt x="1871399" y="585830"/>
                        <a:pt x="2037941" y="603182"/>
                      </a:cubicBezTo>
                      <a:cubicBezTo>
                        <a:pt x="2204483" y="620534"/>
                        <a:pt x="2381434" y="506010"/>
                        <a:pt x="2537568" y="478246"/>
                      </a:cubicBezTo>
                      <a:cubicBezTo>
                        <a:pt x="2693702" y="450483"/>
                        <a:pt x="2867184" y="502539"/>
                        <a:pt x="2974743" y="436601"/>
                      </a:cubicBezTo>
                      <a:cubicBezTo>
                        <a:pt x="3082302" y="370663"/>
                        <a:pt x="3089241" y="134673"/>
                        <a:pt x="3182921" y="82617"/>
                      </a:cubicBezTo>
                      <a:cubicBezTo>
                        <a:pt x="3276601" y="30561"/>
                        <a:pt x="3429265" y="127733"/>
                        <a:pt x="3536824" y="124263"/>
                      </a:cubicBezTo>
                      <a:cubicBezTo>
                        <a:pt x="3644383" y="120793"/>
                        <a:pt x="3727654" y="72206"/>
                        <a:pt x="3828273" y="61795"/>
                      </a:cubicBezTo>
                      <a:cubicBezTo>
                        <a:pt x="3928892" y="51384"/>
                        <a:pt x="4022573" y="68736"/>
                        <a:pt x="4140541" y="61795"/>
                      </a:cubicBezTo>
                      <a:cubicBezTo>
                        <a:pt x="4258509" y="54854"/>
                        <a:pt x="4445869" y="27091"/>
                        <a:pt x="4536079" y="20150"/>
                      </a:cubicBezTo>
                      <a:cubicBezTo>
                        <a:pt x="4626290" y="13209"/>
                        <a:pt x="4664456" y="-21495"/>
                        <a:pt x="4681804" y="20150"/>
                      </a:cubicBezTo>
                      <a:cubicBezTo>
                        <a:pt x="4699152" y="61795"/>
                        <a:pt x="4640168" y="169379"/>
                        <a:pt x="4640168" y="270021"/>
                      </a:cubicBezTo>
                      <a:cubicBezTo>
                        <a:pt x="4640168" y="370663"/>
                        <a:pt x="4744257" y="537243"/>
                        <a:pt x="4681804" y="624004"/>
                      </a:cubicBezTo>
                      <a:cubicBezTo>
                        <a:pt x="4619351" y="710765"/>
                        <a:pt x="4518731" y="738529"/>
                        <a:pt x="4265448" y="790585"/>
                      </a:cubicBezTo>
                      <a:cubicBezTo>
                        <a:pt x="4012165" y="842641"/>
                        <a:pt x="3571520" y="894698"/>
                        <a:pt x="3162103" y="936343"/>
                      </a:cubicBezTo>
                      <a:cubicBezTo>
                        <a:pt x="2752686" y="977988"/>
                        <a:pt x="2246119" y="1023103"/>
                        <a:pt x="1808945" y="1040455"/>
                      </a:cubicBezTo>
                      <a:cubicBezTo>
                        <a:pt x="1371771" y="1057807"/>
                        <a:pt x="830507" y="1050866"/>
                        <a:pt x="539057" y="1040455"/>
                      </a:cubicBezTo>
                      <a:cubicBezTo>
                        <a:pt x="247607" y="1030044"/>
                        <a:pt x="146988" y="1043926"/>
                        <a:pt x="60247" y="977988"/>
                      </a:cubicBezTo>
                      <a:cubicBezTo>
                        <a:pt x="-26494" y="912050"/>
                        <a:pt x="25551" y="741999"/>
                        <a:pt x="18612" y="644827"/>
                      </a:cubicBezTo>
                      <a:cubicBezTo>
                        <a:pt x="11673" y="547655"/>
                        <a:pt x="-19554" y="526832"/>
                        <a:pt x="18612" y="436601"/>
                      </a:cubicBezTo>
                      <a:close/>
                    </a:path>
                  </a:pathLst>
                </a:custGeom>
                <a:solidFill>
                  <a:schemeClr val="accent2">
                    <a:lumMod val="40000"/>
                    <a:lumOff val="60000"/>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nvGrpSpPr>
                <p:cNvPr id="147" name="Group 146">
                  <a:extLst>
                    <a:ext uri="{FF2B5EF4-FFF2-40B4-BE49-F238E27FC236}">
                      <a16:creationId xmlns:a16="http://schemas.microsoft.com/office/drawing/2014/main" id="{F8927BEE-AE5C-D4E2-65A3-3A54C00359C2}"/>
                    </a:ext>
                  </a:extLst>
                </p:cNvPr>
                <p:cNvGrpSpPr>
                  <a:grpSpLocks noChangeAspect="1"/>
                </p:cNvGrpSpPr>
                <p:nvPr/>
              </p:nvGrpSpPr>
              <p:grpSpPr>
                <a:xfrm rot="16200000">
                  <a:off x="4586666" y="5927121"/>
                  <a:ext cx="3641586" cy="902522"/>
                  <a:chOff x="1181176" y="2902232"/>
                  <a:chExt cx="5061482" cy="1254429"/>
                </a:xfrm>
              </p:grpSpPr>
              <p:grpSp>
                <p:nvGrpSpPr>
                  <p:cNvPr id="170" name="Group 169">
                    <a:extLst>
                      <a:ext uri="{FF2B5EF4-FFF2-40B4-BE49-F238E27FC236}">
                        <a16:creationId xmlns:a16="http://schemas.microsoft.com/office/drawing/2014/main" id="{AD171E08-D470-9BC6-DE16-4EA99A027A2E}"/>
                      </a:ext>
                    </a:extLst>
                  </p:cNvPr>
                  <p:cNvGrpSpPr/>
                  <p:nvPr/>
                </p:nvGrpSpPr>
                <p:grpSpPr>
                  <a:xfrm>
                    <a:off x="5500514" y="2902232"/>
                    <a:ext cx="742144" cy="1208114"/>
                    <a:chOff x="10679543" y="2685705"/>
                    <a:chExt cx="1074719" cy="1749502"/>
                  </a:xfrm>
                </p:grpSpPr>
                <p:sp>
                  <p:nvSpPr>
                    <p:cNvPr id="189" name="Freeform 188">
                      <a:extLst>
                        <a:ext uri="{FF2B5EF4-FFF2-40B4-BE49-F238E27FC236}">
                          <a16:creationId xmlns:a16="http://schemas.microsoft.com/office/drawing/2014/main" id="{4EC4893E-CFC5-D4CC-2894-A6B9AF77968D}"/>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90" name="Oval 189">
                      <a:extLst>
                        <a:ext uri="{FF2B5EF4-FFF2-40B4-BE49-F238E27FC236}">
                          <a16:creationId xmlns:a16="http://schemas.microsoft.com/office/drawing/2014/main" id="{0C100D33-2CCB-2DE4-9AC2-D1CDB72A3004}"/>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171" name="Group 170">
                    <a:extLst>
                      <a:ext uri="{FF2B5EF4-FFF2-40B4-BE49-F238E27FC236}">
                        <a16:creationId xmlns:a16="http://schemas.microsoft.com/office/drawing/2014/main" id="{BCCAF2D2-D637-C395-BDBD-571AC10B5C87}"/>
                      </a:ext>
                    </a:extLst>
                  </p:cNvPr>
                  <p:cNvGrpSpPr/>
                  <p:nvPr/>
                </p:nvGrpSpPr>
                <p:grpSpPr>
                  <a:xfrm>
                    <a:off x="4772489" y="2912476"/>
                    <a:ext cx="742144" cy="1208114"/>
                    <a:chOff x="10679543" y="2685705"/>
                    <a:chExt cx="1074719" cy="1749502"/>
                  </a:xfrm>
                </p:grpSpPr>
                <p:sp>
                  <p:nvSpPr>
                    <p:cNvPr id="187" name="Freeform 186">
                      <a:extLst>
                        <a:ext uri="{FF2B5EF4-FFF2-40B4-BE49-F238E27FC236}">
                          <a16:creationId xmlns:a16="http://schemas.microsoft.com/office/drawing/2014/main" id="{12F53325-04F3-8FF4-C1EB-D0503A4D8016}"/>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88" name="Oval 187">
                      <a:extLst>
                        <a:ext uri="{FF2B5EF4-FFF2-40B4-BE49-F238E27FC236}">
                          <a16:creationId xmlns:a16="http://schemas.microsoft.com/office/drawing/2014/main" id="{758EDD47-C169-BD15-73E3-85DC53C4EB15}"/>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172" name="Group 171">
                    <a:extLst>
                      <a:ext uri="{FF2B5EF4-FFF2-40B4-BE49-F238E27FC236}">
                        <a16:creationId xmlns:a16="http://schemas.microsoft.com/office/drawing/2014/main" id="{98DF9DD9-74EB-FD52-FE0A-4F40906C504C}"/>
                      </a:ext>
                    </a:extLst>
                  </p:cNvPr>
                  <p:cNvGrpSpPr/>
                  <p:nvPr/>
                </p:nvGrpSpPr>
                <p:grpSpPr>
                  <a:xfrm>
                    <a:off x="4058152" y="3220747"/>
                    <a:ext cx="630982" cy="705855"/>
                    <a:chOff x="10689665" y="3119653"/>
                    <a:chExt cx="913742" cy="1022168"/>
                  </a:xfrm>
                </p:grpSpPr>
                <p:sp>
                  <p:nvSpPr>
                    <p:cNvPr id="185" name="Freeform 184">
                      <a:extLst>
                        <a:ext uri="{FF2B5EF4-FFF2-40B4-BE49-F238E27FC236}">
                          <a16:creationId xmlns:a16="http://schemas.microsoft.com/office/drawing/2014/main" id="{EFAD15D2-94F0-6AAC-C6C6-ABA6A8ECEBA9}"/>
                        </a:ext>
                      </a:extLst>
                    </p:cNvPr>
                    <p:cNvSpPr/>
                    <p:nvPr/>
                  </p:nvSpPr>
                  <p:spPr>
                    <a:xfrm>
                      <a:off x="10689665" y="3119653"/>
                      <a:ext cx="913742" cy="1022168"/>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40000">
                          <a:srgbClr val="FF6070"/>
                        </a:gs>
                        <a:gs pos="100000">
                          <a:srgbClr val="FFFFFF"/>
                        </a:gs>
                      </a:gsLst>
                      <a:path path="circle">
                        <a:fillToRect l="100000" t="100000"/>
                      </a:path>
                      <a:tileRect r="-100000" b="-100000"/>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86" name="Oval 185">
                      <a:extLst>
                        <a:ext uri="{FF2B5EF4-FFF2-40B4-BE49-F238E27FC236}">
                          <a16:creationId xmlns:a16="http://schemas.microsoft.com/office/drawing/2014/main" id="{1E03E0DC-B282-7699-DE40-2DBA38F67481}"/>
                        </a:ext>
                      </a:extLst>
                    </p:cNvPr>
                    <p:cNvSpPr/>
                    <p:nvPr/>
                  </p:nvSpPr>
                  <p:spPr>
                    <a:xfrm>
                      <a:off x="10940714" y="3662951"/>
                      <a:ext cx="434752" cy="194654"/>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173" name="Group 172">
                    <a:extLst>
                      <a:ext uri="{FF2B5EF4-FFF2-40B4-BE49-F238E27FC236}">
                        <a16:creationId xmlns:a16="http://schemas.microsoft.com/office/drawing/2014/main" id="{01F9949C-2C88-637E-5BE7-8CBCF9B54C6B}"/>
                      </a:ext>
                    </a:extLst>
                  </p:cNvPr>
                  <p:cNvGrpSpPr/>
                  <p:nvPr/>
                </p:nvGrpSpPr>
                <p:grpSpPr>
                  <a:xfrm>
                    <a:off x="3413483" y="3227824"/>
                    <a:ext cx="518188" cy="705854"/>
                    <a:chOff x="10768806" y="3129906"/>
                    <a:chExt cx="750403" cy="1022168"/>
                  </a:xfrm>
                </p:grpSpPr>
                <p:sp>
                  <p:nvSpPr>
                    <p:cNvPr id="183" name="Freeform 182">
                      <a:extLst>
                        <a:ext uri="{FF2B5EF4-FFF2-40B4-BE49-F238E27FC236}">
                          <a16:creationId xmlns:a16="http://schemas.microsoft.com/office/drawing/2014/main" id="{0CB31416-E412-6737-58EF-06C4D9B38B12}"/>
                        </a:ext>
                      </a:extLst>
                    </p:cNvPr>
                    <p:cNvSpPr/>
                    <p:nvPr/>
                  </p:nvSpPr>
                  <p:spPr>
                    <a:xfrm rot="777764">
                      <a:off x="10768806" y="3129906"/>
                      <a:ext cx="750403" cy="1022168"/>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rgbClr val="FF6070"/>
                        </a:gs>
                        <a:gs pos="0">
                          <a:srgbClr val="FFFFFF"/>
                        </a:gs>
                      </a:gsLst>
                      <a:path path="circle">
                        <a:fillToRect t="100000" r="100000"/>
                      </a:path>
                      <a:tileRect l="-100000" b="-100000"/>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84" name="Oval 183">
                      <a:extLst>
                        <a:ext uri="{FF2B5EF4-FFF2-40B4-BE49-F238E27FC236}">
                          <a16:creationId xmlns:a16="http://schemas.microsoft.com/office/drawing/2014/main" id="{028F9FB3-AA78-43AE-CB1D-656083F21438}"/>
                        </a:ext>
                      </a:extLst>
                    </p:cNvPr>
                    <p:cNvSpPr/>
                    <p:nvPr/>
                  </p:nvSpPr>
                  <p:spPr>
                    <a:xfrm>
                      <a:off x="10909627" y="3655116"/>
                      <a:ext cx="434752" cy="194654"/>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174" name="Group 173">
                    <a:extLst>
                      <a:ext uri="{FF2B5EF4-FFF2-40B4-BE49-F238E27FC236}">
                        <a16:creationId xmlns:a16="http://schemas.microsoft.com/office/drawing/2014/main" id="{FE14BCF6-A0B0-AD34-57A1-50F4FB6BD752}"/>
                      </a:ext>
                    </a:extLst>
                  </p:cNvPr>
                  <p:cNvGrpSpPr/>
                  <p:nvPr/>
                </p:nvGrpSpPr>
                <p:grpSpPr>
                  <a:xfrm>
                    <a:off x="2719258" y="3200414"/>
                    <a:ext cx="547424" cy="699645"/>
                    <a:chOff x="10808031" y="3077741"/>
                    <a:chExt cx="792739" cy="1013175"/>
                  </a:xfrm>
                </p:grpSpPr>
                <p:sp>
                  <p:nvSpPr>
                    <p:cNvPr id="181" name="Freeform 180">
                      <a:extLst>
                        <a:ext uri="{FF2B5EF4-FFF2-40B4-BE49-F238E27FC236}">
                          <a16:creationId xmlns:a16="http://schemas.microsoft.com/office/drawing/2014/main" id="{BC3B8246-9431-6FDA-BF37-EB41A40808B6}"/>
                        </a:ext>
                      </a:extLst>
                    </p:cNvPr>
                    <p:cNvSpPr/>
                    <p:nvPr/>
                  </p:nvSpPr>
                  <p:spPr>
                    <a:xfrm>
                      <a:off x="10808031" y="3077741"/>
                      <a:ext cx="792739" cy="1013175"/>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57000">
                          <a:srgbClr val="FF6070"/>
                        </a:gs>
                        <a:gs pos="0">
                          <a:srgbClr val="FFFFFF"/>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82" name="Oval 181">
                      <a:extLst>
                        <a:ext uri="{FF2B5EF4-FFF2-40B4-BE49-F238E27FC236}">
                          <a16:creationId xmlns:a16="http://schemas.microsoft.com/office/drawing/2014/main" id="{20F787A3-5E5B-C620-75BE-39A25278FA86}"/>
                        </a:ext>
                      </a:extLst>
                    </p:cNvPr>
                    <p:cNvSpPr/>
                    <p:nvPr/>
                  </p:nvSpPr>
                  <p:spPr>
                    <a:xfrm>
                      <a:off x="11008352" y="3613210"/>
                      <a:ext cx="434752" cy="194654"/>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175" name="Group 174">
                    <a:extLst>
                      <a:ext uri="{FF2B5EF4-FFF2-40B4-BE49-F238E27FC236}">
                        <a16:creationId xmlns:a16="http://schemas.microsoft.com/office/drawing/2014/main" id="{5C73AB6C-ADA8-5213-0A88-4C9742B9B194}"/>
                      </a:ext>
                    </a:extLst>
                  </p:cNvPr>
                  <p:cNvGrpSpPr/>
                  <p:nvPr/>
                </p:nvGrpSpPr>
                <p:grpSpPr>
                  <a:xfrm>
                    <a:off x="1902502" y="2939938"/>
                    <a:ext cx="742144" cy="1208114"/>
                    <a:chOff x="10679543" y="2685705"/>
                    <a:chExt cx="1074719" cy="1749502"/>
                  </a:xfrm>
                </p:grpSpPr>
                <p:sp>
                  <p:nvSpPr>
                    <p:cNvPr id="179" name="Freeform 178">
                      <a:extLst>
                        <a:ext uri="{FF2B5EF4-FFF2-40B4-BE49-F238E27FC236}">
                          <a16:creationId xmlns:a16="http://schemas.microsoft.com/office/drawing/2014/main" id="{F693F03A-1A36-8886-FA99-322B92409736}"/>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80" name="Oval 179">
                      <a:extLst>
                        <a:ext uri="{FF2B5EF4-FFF2-40B4-BE49-F238E27FC236}">
                          <a16:creationId xmlns:a16="http://schemas.microsoft.com/office/drawing/2014/main" id="{A6ABC27D-8144-AE4C-4BCC-D3FB59671744}"/>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176" name="Group 175">
                    <a:extLst>
                      <a:ext uri="{FF2B5EF4-FFF2-40B4-BE49-F238E27FC236}">
                        <a16:creationId xmlns:a16="http://schemas.microsoft.com/office/drawing/2014/main" id="{A882326A-F961-D82E-2408-F1D696298AA3}"/>
                      </a:ext>
                    </a:extLst>
                  </p:cNvPr>
                  <p:cNvGrpSpPr/>
                  <p:nvPr/>
                </p:nvGrpSpPr>
                <p:grpSpPr>
                  <a:xfrm>
                    <a:off x="1181176" y="2948547"/>
                    <a:ext cx="742144" cy="1208114"/>
                    <a:chOff x="10679543" y="2685705"/>
                    <a:chExt cx="1074719" cy="1749502"/>
                  </a:xfrm>
                </p:grpSpPr>
                <p:sp>
                  <p:nvSpPr>
                    <p:cNvPr id="177" name="Freeform 176">
                      <a:extLst>
                        <a:ext uri="{FF2B5EF4-FFF2-40B4-BE49-F238E27FC236}">
                          <a16:creationId xmlns:a16="http://schemas.microsoft.com/office/drawing/2014/main" id="{020DDDC2-389F-F0F3-C31F-5A5944C35313}"/>
                        </a:ext>
                      </a:extLst>
                    </p:cNvPr>
                    <p:cNvSpPr/>
                    <p:nvPr/>
                  </p:nvSpPr>
                  <p:spPr>
                    <a:xfrm>
                      <a:off x="10679543" y="2685705"/>
                      <a:ext cx="1074719" cy="1749502"/>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chemeClr val="accent6">
                            <a:lumMod val="60000"/>
                            <a:lumOff val="40000"/>
                          </a:schemeClr>
                        </a:gs>
                        <a:gs pos="0">
                          <a:schemeClr val="bg1"/>
                        </a:gs>
                      </a:gsLst>
                      <a:path path="circle">
                        <a:fillToRect l="50000" t="50000" r="50000" b="50000"/>
                      </a:path>
                      <a:tileRect/>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78" name="Oval 177">
                      <a:extLst>
                        <a:ext uri="{FF2B5EF4-FFF2-40B4-BE49-F238E27FC236}">
                          <a16:creationId xmlns:a16="http://schemas.microsoft.com/office/drawing/2014/main" id="{0CCB7524-BD81-66CD-D9CB-D9B4DE604145}"/>
                        </a:ext>
                      </a:extLst>
                    </p:cNvPr>
                    <p:cNvSpPr/>
                    <p:nvPr/>
                  </p:nvSpPr>
                  <p:spPr>
                    <a:xfrm>
                      <a:off x="10950175" y="3893819"/>
                      <a:ext cx="603717" cy="333161"/>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grpSp>
              <p:nvGrpSpPr>
                <p:cNvPr id="148" name="Group 147">
                  <a:extLst>
                    <a:ext uri="{FF2B5EF4-FFF2-40B4-BE49-F238E27FC236}">
                      <a16:creationId xmlns:a16="http://schemas.microsoft.com/office/drawing/2014/main" id="{FFA73A2F-82FE-A7A7-CA1D-C185143DF72C}"/>
                    </a:ext>
                  </a:extLst>
                </p:cNvPr>
                <p:cNvGrpSpPr>
                  <a:grpSpLocks noChangeAspect="1"/>
                </p:cNvGrpSpPr>
                <p:nvPr/>
              </p:nvGrpSpPr>
              <p:grpSpPr>
                <a:xfrm rot="5400000">
                  <a:off x="5162688" y="7507283"/>
                  <a:ext cx="928379" cy="200775"/>
                  <a:chOff x="8508787" y="5376945"/>
                  <a:chExt cx="2424431" cy="524326"/>
                </a:xfrm>
              </p:grpSpPr>
              <p:sp>
                <p:nvSpPr>
                  <p:cNvPr id="166" name="Freeform 165">
                    <a:extLst>
                      <a:ext uri="{FF2B5EF4-FFF2-40B4-BE49-F238E27FC236}">
                        <a16:creationId xmlns:a16="http://schemas.microsoft.com/office/drawing/2014/main" id="{564FBF47-227D-1F9E-1774-26C44EF6E544}"/>
                      </a:ext>
                    </a:extLst>
                  </p:cNvPr>
                  <p:cNvSpPr/>
                  <p:nvPr/>
                </p:nvSpPr>
                <p:spPr>
                  <a:xfrm>
                    <a:off x="9405345" y="5541114"/>
                    <a:ext cx="1527873" cy="354886"/>
                  </a:xfrm>
                  <a:custGeom>
                    <a:avLst/>
                    <a:gdLst>
                      <a:gd name="connsiteX0" fmla="*/ 0 w 1527873"/>
                      <a:gd name="connsiteY0" fmla="*/ 93765 h 354886"/>
                      <a:gd name="connsiteX1" fmla="*/ 436535 w 1527873"/>
                      <a:gd name="connsiteY1" fmla="*/ 14401 h 354886"/>
                      <a:gd name="connsiteX2" fmla="*/ 1190550 w 1527873"/>
                      <a:gd name="connsiteY2" fmla="*/ 351700 h 354886"/>
                      <a:gd name="connsiteX3" fmla="*/ 1527873 w 1527873"/>
                      <a:gd name="connsiteY3" fmla="*/ 192971 h 354886"/>
                    </a:gdLst>
                    <a:ahLst/>
                    <a:cxnLst>
                      <a:cxn ang="0">
                        <a:pos x="connsiteX0" y="connsiteY0"/>
                      </a:cxn>
                      <a:cxn ang="0">
                        <a:pos x="connsiteX1" y="connsiteY1"/>
                      </a:cxn>
                      <a:cxn ang="0">
                        <a:pos x="connsiteX2" y="connsiteY2"/>
                      </a:cxn>
                      <a:cxn ang="0">
                        <a:pos x="connsiteX3" y="connsiteY3"/>
                      </a:cxn>
                    </a:cxnLst>
                    <a:rect l="l" t="t" r="r" b="b"/>
                    <a:pathLst>
                      <a:path w="1527873" h="354886">
                        <a:moveTo>
                          <a:pt x="0" y="93765"/>
                        </a:moveTo>
                        <a:cubicBezTo>
                          <a:pt x="119055" y="32588"/>
                          <a:pt x="238110" y="-28588"/>
                          <a:pt x="436535" y="14401"/>
                        </a:cubicBezTo>
                        <a:cubicBezTo>
                          <a:pt x="634960" y="57390"/>
                          <a:pt x="1008660" y="321938"/>
                          <a:pt x="1190550" y="351700"/>
                        </a:cubicBezTo>
                        <a:cubicBezTo>
                          <a:pt x="1372440" y="381462"/>
                          <a:pt x="1527873" y="192971"/>
                          <a:pt x="1527873" y="192971"/>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67" name="Freeform 166">
                    <a:extLst>
                      <a:ext uri="{FF2B5EF4-FFF2-40B4-BE49-F238E27FC236}">
                        <a16:creationId xmlns:a16="http://schemas.microsoft.com/office/drawing/2014/main" id="{B22B74DF-EB53-032B-1887-F9F400FDF074}"/>
                      </a:ext>
                    </a:extLst>
                  </p:cNvPr>
                  <p:cNvSpPr/>
                  <p:nvPr/>
                </p:nvSpPr>
                <p:spPr>
                  <a:xfrm>
                    <a:off x="9345816" y="5495106"/>
                    <a:ext cx="1547715" cy="240138"/>
                  </a:xfrm>
                  <a:custGeom>
                    <a:avLst/>
                    <a:gdLst>
                      <a:gd name="connsiteX0" fmla="*/ 0 w 1547715"/>
                      <a:gd name="connsiteY0" fmla="*/ 219138 h 240138"/>
                      <a:gd name="connsiteX1" fmla="*/ 198425 w 1547715"/>
                      <a:gd name="connsiteY1" fmla="*/ 219138 h 240138"/>
                      <a:gd name="connsiteX2" fmla="*/ 833385 w 1547715"/>
                      <a:gd name="connsiteY2" fmla="*/ 886 h 240138"/>
                      <a:gd name="connsiteX3" fmla="*/ 1230235 w 1547715"/>
                      <a:gd name="connsiteY3" fmla="*/ 139774 h 240138"/>
                      <a:gd name="connsiteX4" fmla="*/ 1547715 w 1547715"/>
                      <a:gd name="connsiteY4" fmla="*/ 80250 h 24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715" h="240138">
                        <a:moveTo>
                          <a:pt x="0" y="219138"/>
                        </a:moveTo>
                        <a:cubicBezTo>
                          <a:pt x="29764" y="237325"/>
                          <a:pt x="59528" y="255513"/>
                          <a:pt x="198425" y="219138"/>
                        </a:cubicBezTo>
                        <a:cubicBezTo>
                          <a:pt x="337322" y="182763"/>
                          <a:pt x="661417" y="14113"/>
                          <a:pt x="833385" y="886"/>
                        </a:cubicBezTo>
                        <a:cubicBezTo>
                          <a:pt x="1005353" y="-12341"/>
                          <a:pt x="1111180" y="126547"/>
                          <a:pt x="1230235" y="139774"/>
                        </a:cubicBezTo>
                        <a:cubicBezTo>
                          <a:pt x="1349290" y="153001"/>
                          <a:pt x="1547715" y="80250"/>
                          <a:pt x="1547715" y="80250"/>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68" name="Freeform 167">
                    <a:extLst>
                      <a:ext uri="{FF2B5EF4-FFF2-40B4-BE49-F238E27FC236}">
                        <a16:creationId xmlns:a16="http://schemas.microsoft.com/office/drawing/2014/main" id="{F80DC488-01D6-BCFE-BDF6-510E7D86CACD}"/>
                      </a:ext>
                    </a:extLst>
                  </p:cNvPr>
                  <p:cNvSpPr/>
                  <p:nvPr/>
                </p:nvSpPr>
                <p:spPr>
                  <a:xfrm>
                    <a:off x="9405345" y="5376945"/>
                    <a:ext cx="1508030" cy="473620"/>
                  </a:xfrm>
                  <a:custGeom>
                    <a:avLst/>
                    <a:gdLst>
                      <a:gd name="connsiteX0" fmla="*/ 0 w 1508030"/>
                      <a:gd name="connsiteY0" fmla="*/ 436505 h 473620"/>
                      <a:gd name="connsiteX1" fmla="*/ 396850 w 1508030"/>
                      <a:gd name="connsiteY1" fmla="*/ 456346 h 473620"/>
                      <a:gd name="connsiteX2" fmla="*/ 892913 w 1508030"/>
                      <a:gd name="connsiteY2" fmla="*/ 218252 h 473620"/>
                      <a:gd name="connsiteX3" fmla="*/ 1508030 w 1508030"/>
                      <a:gd name="connsiteY3" fmla="*/ 0 h 473620"/>
                    </a:gdLst>
                    <a:ahLst/>
                    <a:cxnLst>
                      <a:cxn ang="0">
                        <a:pos x="connsiteX0" y="connsiteY0"/>
                      </a:cxn>
                      <a:cxn ang="0">
                        <a:pos x="connsiteX1" y="connsiteY1"/>
                      </a:cxn>
                      <a:cxn ang="0">
                        <a:pos x="connsiteX2" y="connsiteY2"/>
                      </a:cxn>
                      <a:cxn ang="0">
                        <a:pos x="connsiteX3" y="connsiteY3"/>
                      </a:cxn>
                    </a:cxnLst>
                    <a:rect l="l" t="t" r="r" b="b"/>
                    <a:pathLst>
                      <a:path w="1508030" h="473620">
                        <a:moveTo>
                          <a:pt x="0" y="436505"/>
                        </a:moveTo>
                        <a:cubicBezTo>
                          <a:pt x="124015" y="464613"/>
                          <a:pt x="248031" y="492721"/>
                          <a:pt x="396850" y="456346"/>
                        </a:cubicBezTo>
                        <a:cubicBezTo>
                          <a:pt x="545669" y="419971"/>
                          <a:pt x="707716" y="294310"/>
                          <a:pt x="892913" y="218252"/>
                        </a:cubicBezTo>
                        <a:cubicBezTo>
                          <a:pt x="1078110" y="142194"/>
                          <a:pt x="1508030" y="0"/>
                          <a:pt x="1508030" y="0"/>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69" name="Rounded Rectangle 168">
                    <a:extLst>
                      <a:ext uri="{FF2B5EF4-FFF2-40B4-BE49-F238E27FC236}">
                        <a16:creationId xmlns:a16="http://schemas.microsoft.com/office/drawing/2014/main" id="{6C3EC9CC-5538-480F-629D-E2C4CEE3543F}"/>
                      </a:ext>
                    </a:extLst>
                  </p:cNvPr>
                  <p:cNvSpPr>
                    <a:spLocks/>
                  </p:cNvSpPr>
                  <p:nvPr/>
                </p:nvSpPr>
                <p:spPr>
                  <a:xfrm>
                    <a:off x="8508787" y="5541271"/>
                    <a:ext cx="899999" cy="360000"/>
                  </a:xfrm>
                  <a:prstGeom prst="roundRect">
                    <a:avLst/>
                  </a:prstGeom>
                  <a:gradFill flip="none" rotWithShape="1">
                    <a:gsLst>
                      <a:gs pos="100000">
                        <a:schemeClr val="accent2">
                          <a:lumMod val="75000"/>
                        </a:schemeClr>
                      </a:gs>
                      <a:gs pos="12000">
                        <a:schemeClr val="accent2">
                          <a:lumMod val="60000"/>
                          <a:lumOff val="40000"/>
                        </a:schemeClr>
                      </a:gs>
                    </a:gsLst>
                    <a:path path="circle">
                      <a:fillToRect l="50000" t="50000" r="50000" b="50000"/>
                    </a:path>
                    <a:tileRect/>
                  </a:gradFill>
                  <a:ln w="57150" cmpd="sng">
                    <a:solidFill>
                      <a:srgbClr val="660066"/>
                    </a:solidFill>
                  </a:ln>
                  <a:effectLst>
                    <a:innerShdw blurRad="63500" dist="50800" dir="10800000">
                      <a:prstClr val="black">
                        <a:alpha val="50000"/>
                      </a:prstClr>
                    </a:innerShdw>
                  </a:effectLst>
                  <a:scene3d>
                    <a:camera prst="orthographicFront"/>
                    <a:lightRig rig="threePt" dir="t"/>
                  </a:scene3d>
                  <a:sp3d>
                    <a:bevelT/>
                    <a:bevelB w="0" h="508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149" name="Group 148">
                  <a:extLst>
                    <a:ext uri="{FF2B5EF4-FFF2-40B4-BE49-F238E27FC236}">
                      <a16:creationId xmlns:a16="http://schemas.microsoft.com/office/drawing/2014/main" id="{B72D4A89-CE7E-20A1-9FDF-A95857BED3B9}"/>
                    </a:ext>
                  </a:extLst>
                </p:cNvPr>
                <p:cNvGrpSpPr>
                  <a:grpSpLocks noChangeAspect="1"/>
                </p:cNvGrpSpPr>
                <p:nvPr/>
              </p:nvGrpSpPr>
              <p:grpSpPr>
                <a:xfrm rot="16200000">
                  <a:off x="4864467" y="4889765"/>
                  <a:ext cx="1072512" cy="231946"/>
                  <a:chOff x="8508787" y="5376945"/>
                  <a:chExt cx="2424431" cy="524326"/>
                </a:xfrm>
              </p:grpSpPr>
              <p:sp>
                <p:nvSpPr>
                  <p:cNvPr id="162" name="Freeform 161">
                    <a:extLst>
                      <a:ext uri="{FF2B5EF4-FFF2-40B4-BE49-F238E27FC236}">
                        <a16:creationId xmlns:a16="http://schemas.microsoft.com/office/drawing/2014/main" id="{70F47584-DC8E-7489-12A9-38BBC8444ECF}"/>
                      </a:ext>
                    </a:extLst>
                  </p:cNvPr>
                  <p:cNvSpPr/>
                  <p:nvPr/>
                </p:nvSpPr>
                <p:spPr>
                  <a:xfrm>
                    <a:off x="9405345" y="5541114"/>
                    <a:ext cx="1527873" cy="354886"/>
                  </a:xfrm>
                  <a:custGeom>
                    <a:avLst/>
                    <a:gdLst>
                      <a:gd name="connsiteX0" fmla="*/ 0 w 1527873"/>
                      <a:gd name="connsiteY0" fmla="*/ 93765 h 354886"/>
                      <a:gd name="connsiteX1" fmla="*/ 436535 w 1527873"/>
                      <a:gd name="connsiteY1" fmla="*/ 14401 h 354886"/>
                      <a:gd name="connsiteX2" fmla="*/ 1190550 w 1527873"/>
                      <a:gd name="connsiteY2" fmla="*/ 351700 h 354886"/>
                      <a:gd name="connsiteX3" fmla="*/ 1527873 w 1527873"/>
                      <a:gd name="connsiteY3" fmla="*/ 192971 h 354886"/>
                    </a:gdLst>
                    <a:ahLst/>
                    <a:cxnLst>
                      <a:cxn ang="0">
                        <a:pos x="connsiteX0" y="connsiteY0"/>
                      </a:cxn>
                      <a:cxn ang="0">
                        <a:pos x="connsiteX1" y="connsiteY1"/>
                      </a:cxn>
                      <a:cxn ang="0">
                        <a:pos x="connsiteX2" y="connsiteY2"/>
                      </a:cxn>
                      <a:cxn ang="0">
                        <a:pos x="connsiteX3" y="connsiteY3"/>
                      </a:cxn>
                    </a:cxnLst>
                    <a:rect l="l" t="t" r="r" b="b"/>
                    <a:pathLst>
                      <a:path w="1527873" h="354886">
                        <a:moveTo>
                          <a:pt x="0" y="93765"/>
                        </a:moveTo>
                        <a:cubicBezTo>
                          <a:pt x="119055" y="32588"/>
                          <a:pt x="238110" y="-28588"/>
                          <a:pt x="436535" y="14401"/>
                        </a:cubicBezTo>
                        <a:cubicBezTo>
                          <a:pt x="634960" y="57390"/>
                          <a:pt x="1008660" y="321938"/>
                          <a:pt x="1190550" y="351700"/>
                        </a:cubicBezTo>
                        <a:cubicBezTo>
                          <a:pt x="1372440" y="381462"/>
                          <a:pt x="1527873" y="192971"/>
                          <a:pt x="1527873" y="192971"/>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63" name="Freeform 162">
                    <a:extLst>
                      <a:ext uri="{FF2B5EF4-FFF2-40B4-BE49-F238E27FC236}">
                        <a16:creationId xmlns:a16="http://schemas.microsoft.com/office/drawing/2014/main" id="{BF19EBCA-7D1B-46F9-A0E5-42C8D41A5954}"/>
                      </a:ext>
                    </a:extLst>
                  </p:cNvPr>
                  <p:cNvSpPr/>
                  <p:nvPr/>
                </p:nvSpPr>
                <p:spPr>
                  <a:xfrm>
                    <a:off x="9345816" y="5495106"/>
                    <a:ext cx="1547715" cy="240138"/>
                  </a:xfrm>
                  <a:custGeom>
                    <a:avLst/>
                    <a:gdLst>
                      <a:gd name="connsiteX0" fmla="*/ 0 w 1547715"/>
                      <a:gd name="connsiteY0" fmla="*/ 219138 h 240138"/>
                      <a:gd name="connsiteX1" fmla="*/ 198425 w 1547715"/>
                      <a:gd name="connsiteY1" fmla="*/ 219138 h 240138"/>
                      <a:gd name="connsiteX2" fmla="*/ 833385 w 1547715"/>
                      <a:gd name="connsiteY2" fmla="*/ 886 h 240138"/>
                      <a:gd name="connsiteX3" fmla="*/ 1230235 w 1547715"/>
                      <a:gd name="connsiteY3" fmla="*/ 139774 h 240138"/>
                      <a:gd name="connsiteX4" fmla="*/ 1547715 w 1547715"/>
                      <a:gd name="connsiteY4" fmla="*/ 80250 h 24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715" h="240138">
                        <a:moveTo>
                          <a:pt x="0" y="219138"/>
                        </a:moveTo>
                        <a:cubicBezTo>
                          <a:pt x="29764" y="237325"/>
                          <a:pt x="59528" y="255513"/>
                          <a:pt x="198425" y="219138"/>
                        </a:cubicBezTo>
                        <a:cubicBezTo>
                          <a:pt x="337322" y="182763"/>
                          <a:pt x="661417" y="14113"/>
                          <a:pt x="833385" y="886"/>
                        </a:cubicBezTo>
                        <a:cubicBezTo>
                          <a:pt x="1005353" y="-12341"/>
                          <a:pt x="1111180" y="126547"/>
                          <a:pt x="1230235" y="139774"/>
                        </a:cubicBezTo>
                        <a:cubicBezTo>
                          <a:pt x="1349290" y="153001"/>
                          <a:pt x="1547715" y="80250"/>
                          <a:pt x="1547715" y="80250"/>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64" name="Freeform 163">
                    <a:extLst>
                      <a:ext uri="{FF2B5EF4-FFF2-40B4-BE49-F238E27FC236}">
                        <a16:creationId xmlns:a16="http://schemas.microsoft.com/office/drawing/2014/main" id="{150F635E-3122-680D-CD7F-80AAB6CE7F0C}"/>
                      </a:ext>
                    </a:extLst>
                  </p:cNvPr>
                  <p:cNvSpPr/>
                  <p:nvPr/>
                </p:nvSpPr>
                <p:spPr>
                  <a:xfrm>
                    <a:off x="9405345" y="5376945"/>
                    <a:ext cx="1508030" cy="473620"/>
                  </a:xfrm>
                  <a:custGeom>
                    <a:avLst/>
                    <a:gdLst>
                      <a:gd name="connsiteX0" fmla="*/ 0 w 1508030"/>
                      <a:gd name="connsiteY0" fmla="*/ 436505 h 473620"/>
                      <a:gd name="connsiteX1" fmla="*/ 396850 w 1508030"/>
                      <a:gd name="connsiteY1" fmla="*/ 456346 h 473620"/>
                      <a:gd name="connsiteX2" fmla="*/ 892913 w 1508030"/>
                      <a:gd name="connsiteY2" fmla="*/ 218252 h 473620"/>
                      <a:gd name="connsiteX3" fmla="*/ 1508030 w 1508030"/>
                      <a:gd name="connsiteY3" fmla="*/ 0 h 473620"/>
                    </a:gdLst>
                    <a:ahLst/>
                    <a:cxnLst>
                      <a:cxn ang="0">
                        <a:pos x="connsiteX0" y="connsiteY0"/>
                      </a:cxn>
                      <a:cxn ang="0">
                        <a:pos x="connsiteX1" y="connsiteY1"/>
                      </a:cxn>
                      <a:cxn ang="0">
                        <a:pos x="connsiteX2" y="connsiteY2"/>
                      </a:cxn>
                      <a:cxn ang="0">
                        <a:pos x="connsiteX3" y="connsiteY3"/>
                      </a:cxn>
                    </a:cxnLst>
                    <a:rect l="l" t="t" r="r" b="b"/>
                    <a:pathLst>
                      <a:path w="1508030" h="473620">
                        <a:moveTo>
                          <a:pt x="0" y="436505"/>
                        </a:moveTo>
                        <a:cubicBezTo>
                          <a:pt x="124015" y="464613"/>
                          <a:pt x="248031" y="492721"/>
                          <a:pt x="396850" y="456346"/>
                        </a:cubicBezTo>
                        <a:cubicBezTo>
                          <a:pt x="545669" y="419971"/>
                          <a:pt x="707716" y="294310"/>
                          <a:pt x="892913" y="218252"/>
                        </a:cubicBezTo>
                        <a:cubicBezTo>
                          <a:pt x="1078110" y="142194"/>
                          <a:pt x="1508030" y="0"/>
                          <a:pt x="1508030" y="0"/>
                        </a:cubicBezTo>
                      </a:path>
                    </a:pathLst>
                  </a:custGeom>
                  <a:ln w="28575" cmpd="sng">
                    <a:gradFill flip="none" rotWithShape="1">
                      <a:gsLst>
                        <a:gs pos="0">
                          <a:schemeClr val="accent2">
                            <a:lumMod val="75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65" name="Rounded Rectangle 164">
                    <a:extLst>
                      <a:ext uri="{FF2B5EF4-FFF2-40B4-BE49-F238E27FC236}">
                        <a16:creationId xmlns:a16="http://schemas.microsoft.com/office/drawing/2014/main" id="{81D2F01F-94E5-3669-54C3-42FD3406BE34}"/>
                      </a:ext>
                    </a:extLst>
                  </p:cNvPr>
                  <p:cNvSpPr>
                    <a:spLocks/>
                  </p:cNvSpPr>
                  <p:nvPr/>
                </p:nvSpPr>
                <p:spPr>
                  <a:xfrm>
                    <a:off x="8508787" y="5541271"/>
                    <a:ext cx="899999" cy="360000"/>
                  </a:xfrm>
                  <a:prstGeom prst="roundRect">
                    <a:avLst/>
                  </a:prstGeom>
                  <a:solidFill>
                    <a:schemeClr val="accent4">
                      <a:lumMod val="75000"/>
                    </a:schemeClr>
                  </a:solidFill>
                  <a:ln w="57150" cmpd="sng">
                    <a:solidFill>
                      <a:schemeClr val="accent4">
                        <a:lumMod val="50000"/>
                      </a:schemeClr>
                    </a:solidFill>
                  </a:ln>
                  <a:effectLst>
                    <a:innerShdw blurRad="63500" dist="50800" dir="10800000">
                      <a:prstClr val="black">
                        <a:alpha val="50000"/>
                      </a:prstClr>
                    </a:innerShdw>
                  </a:effectLst>
                  <a:scene3d>
                    <a:camera prst="orthographicFront"/>
                    <a:lightRig rig="threePt" dir="t"/>
                  </a:scene3d>
                  <a:sp3d>
                    <a:bevelT/>
                    <a:bevelB w="0" h="508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sp>
              <p:nvSpPr>
                <p:cNvPr id="150" name="Striped Right Arrow 149">
                  <a:extLst>
                    <a:ext uri="{FF2B5EF4-FFF2-40B4-BE49-F238E27FC236}">
                      <a16:creationId xmlns:a16="http://schemas.microsoft.com/office/drawing/2014/main" id="{465181C1-BCBE-639A-71A7-995F32ED0F12}"/>
                    </a:ext>
                  </a:extLst>
                </p:cNvPr>
                <p:cNvSpPr/>
                <p:nvPr/>
              </p:nvSpPr>
              <p:spPr>
                <a:xfrm>
                  <a:off x="5996364" y="6270327"/>
                  <a:ext cx="1202679" cy="411914"/>
                </a:xfrm>
                <a:prstGeom prst="stripedRightArrow">
                  <a:avLst/>
                </a:prstGeom>
                <a:solidFill>
                  <a:schemeClr val="bg1">
                    <a:lumMod val="6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nvGrpSpPr>
                <p:cNvPr id="151" name="Group 150">
                  <a:extLst>
                    <a:ext uri="{FF2B5EF4-FFF2-40B4-BE49-F238E27FC236}">
                      <a16:creationId xmlns:a16="http://schemas.microsoft.com/office/drawing/2014/main" id="{FC7A4104-E79C-4C2E-301F-5885647C43A7}"/>
                    </a:ext>
                  </a:extLst>
                </p:cNvPr>
                <p:cNvGrpSpPr/>
                <p:nvPr/>
              </p:nvGrpSpPr>
              <p:grpSpPr>
                <a:xfrm>
                  <a:off x="6415085" y="7546558"/>
                  <a:ext cx="91440" cy="219481"/>
                  <a:chOff x="6415085" y="8095198"/>
                  <a:chExt cx="91440" cy="219481"/>
                </a:xfrm>
              </p:grpSpPr>
              <p:cxnSp>
                <p:nvCxnSpPr>
                  <p:cNvPr id="160" name="Straight Connector 159">
                    <a:extLst>
                      <a:ext uri="{FF2B5EF4-FFF2-40B4-BE49-F238E27FC236}">
                        <a16:creationId xmlns:a16="http://schemas.microsoft.com/office/drawing/2014/main" id="{2062008D-CABE-EE55-D5C7-CA90D5E40FE0}"/>
                      </a:ext>
                    </a:extLst>
                  </p:cNvPr>
                  <p:cNvCxnSpPr/>
                  <p:nvPr/>
                </p:nvCxnSpPr>
                <p:spPr>
                  <a:xfrm>
                    <a:off x="650652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64F3DAC9-9DD6-EBCB-C136-5B3300CDEE98}"/>
                      </a:ext>
                    </a:extLst>
                  </p:cNvPr>
                  <p:cNvCxnSpPr/>
                  <p:nvPr/>
                </p:nvCxnSpPr>
                <p:spPr>
                  <a:xfrm>
                    <a:off x="641508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grpSp>
            <p:grpSp>
              <p:nvGrpSpPr>
                <p:cNvPr id="152" name="Group 151">
                  <a:extLst>
                    <a:ext uri="{FF2B5EF4-FFF2-40B4-BE49-F238E27FC236}">
                      <a16:creationId xmlns:a16="http://schemas.microsoft.com/office/drawing/2014/main" id="{5EB89094-D962-5E01-6849-6BDB3420C14D}"/>
                    </a:ext>
                  </a:extLst>
                </p:cNvPr>
                <p:cNvGrpSpPr/>
                <p:nvPr/>
              </p:nvGrpSpPr>
              <p:grpSpPr>
                <a:xfrm>
                  <a:off x="6369045" y="4954436"/>
                  <a:ext cx="91440" cy="219481"/>
                  <a:chOff x="6415085" y="8095198"/>
                  <a:chExt cx="91440" cy="219481"/>
                </a:xfrm>
              </p:grpSpPr>
              <p:cxnSp>
                <p:nvCxnSpPr>
                  <p:cNvPr id="158" name="Straight Connector 157">
                    <a:extLst>
                      <a:ext uri="{FF2B5EF4-FFF2-40B4-BE49-F238E27FC236}">
                        <a16:creationId xmlns:a16="http://schemas.microsoft.com/office/drawing/2014/main" id="{EE316690-25DF-BB94-9EB2-F51F9FACF061}"/>
                      </a:ext>
                    </a:extLst>
                  </p:cNvPr>
                  <p:cNvCxnSpPr/>
                  <p:nvPr/>
                </p:nvCxnSpPr>
                <p:spPr>
                  <a:xfrm>
                    <a:off x="650652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36C5C864-6A11-F6B1-F6C6-2D03054EF299}"/>
                      </a:ext>
                    </a:extLst>
                  </p:cNvPr>
                  <p:cNvCxnSpPr/>
                  <p:nvPr/>
                </p:nvCxnSpPr>
                <p:spPr>
                  <a:xfrm>
                    <a:off x="6415085" y="8095198"/>
                    <a:ext cx="0" cy="219481"/>
                  </a:xfrm>
                  <a:prstGeom prst="line">
                    <a:avLst/>
                  </a:prstGeom>
                  <a:ln>
                    <a:solidFill>
                      <a:srgbClr val="0432FF"/>
                    </a:solidFill>
                  </a:ln>
                </p:spPr>
                <p:style>
                  <a:lnRef idx="2">
                    <a:schemeClr val="accent1"/>
                  </a:lnRef>
                  <a:fillRef idx="0">
                    <a:schemeClr val="accent1"/>
                  </a:fillRef>
                  <a:effectRef idx="1">
                    <a:schemeClr val="accent1"/>
                  </a:effectRef>
                  <a:fontRef idx="minor">
                    <a:schemeClr val="tx1"/>
                  </a:fontRef>
                </p:style>
              </p:cxnSp>
            </p:grpSp>
            <p:pic>
              <p:nvPicPr>
                <p:cNvPr id="153" name="Picture 152">
                  <a:extLst>
                    <a:ext uri="{FF2B5EF4-FFF2-40B4-BE49-F238E27FC236}">
                      <a16:creationId xmlns:a16="http://schemas.microsoft.com/office/drawing/2014/main" id="{5A7EC455-D505-0D86-51E0-BEC49E8EC66A}"/>
                    </a:ext>
                  </a:extLst>
                </p:cNvPr>
                <p:cNvPicPr>
                  <a:picLocks noChangeAspect="1"/>
                </p:cNvPicPr>
                <p:nvPr/>
              </p:nvPicPr>
              <p:blipFill>
                <a:blip r:embed="rId4"/>
                <a:stretch>
                  <a:fillRect/>
                </a:stretch>
              </p:blipFill>
              <p:spPr>
                <a:xfrm>
                  <a:off x="5180024" y="5491756"/>
                  <a:ext cx="794381" cy="794381"/>
                </a:xfrm>
                <a:prstGeom prst="rect">
                  <a:avLst/>
                </a:prstGeom>
                <a:effectLst>
                  <a:softEdge rad="114300"/>
                </a:effectLst>
              </p:spPr>
            </p:pic>
            <p:pic>
              <p:nvPicPr>
                <p:cNvPr id="154" name="Picture 153">
                  <a:extLst>
                    <a:ext uri="{FF2B5EF4-FFF2-40B4-BE49-F238E27FC236}">
                      <a16:creationId xmlns:a16="http://schemas.microsoft.com/office/drawing/2014/main" id="{99D6E3EC-94E1-660B-FEFF-0D4C0E023610}"/>
                    </a:ext>
                  </a:extLst>
                </p:cNvPr>
                <p:cNvPicPr>
                  <a:picLocks noChangeAspect="1"/>
                </p:cNvPicPr>
                <p:nvPr/>
              </p:nvPicPr>
              <p:blipFill>
                <a:blip r:embed="rId5"/>
                <a:stretch>
                  <a:fillRect/>
                </a:stretch>
              </p:blipFill>
              <p:spPr>
                <a:xfrm>
                  <a:off x="5458361" y="6161151"/>
                  <a:ext cx="667916" cy="1028591"/>
                </a:xfrm>
                <a:prstGeom prst="rect">
                  <a:avLst/>
                </a:prstGeom>
                <a:effectLst>
                  <a:softEdge rad="50800"/>
                </a:effectLst>
              </p:spPr>
            </p:pic>
            <p:pic>
              <p:nvPicPr>
                <p:cNvPr id="155" name="Picture 154">
                  <a:extLst>
                    <a:ext uri="{FF2B5EF4-FFF2-40B4-BE49-F238E27FC236}">
                      <a16:creationId xmlns:a16="http://schemas.microsoft.com/office/drawing/2014/main" id="{A8105E01-A47F-4559-01C9-48A5AE2F8759}"/>
                    </a:ext>
                  </a:extLst>
                </p:cNvPr>
                <p:cNvPicPr>
                  <a:picLocks noChangeAspect="1"/>
                </p:cNvPicPr>
                <p:nvPr/>
              </p:nvPicPr>
              <p:blipFill>
                <a:blip r:embed="rId7"/>
                <a:stretch>
                  <a:fillRect/>
                </a:stretch>
              </p:blipFill>
              <p:spPr>
                <a:xfrm>
                  <a:off x="4650034" y="6013878"/>
                  <a:ext cx="711846" cy="749981"/>
                </a:xfrm>
                <a:prstGeom prst="rect">
                  <a:avLst/>
                </a:prstGeom>
                <a:effectLst>
                  <a:softEdge rad="139700"/>
                </a:effectLst>
              </p:spPr>
            </p:pic>
            <p:pic>
              <p:nvPicPr>
                <p:cNvPr id="156" name="Picture 155">
                  <a:extLst>
                    <a:ext uri="{FF2B5EF4-FFF2-40B4-BE49-F238E27FC236}">
                      <a16:creationId xmlns:a16="http://schemas.microsoft.com/office/drawing/2014/main" id="{15FFD702-D254-037A-553F-31D8ADD93461}"/>
                    </a:ext>
                  </a:extLst>
                </p:cNvPr>
                <p:cNvPicPr>
                  <a:picLocks noChangeAspect="1"/>
                </p:cNvPicPr>
                <p:nvPr/>
              </p:nvPicPr>
              <p:blipFill>
                <a:blip r:embed="rId4"/>
                <a:stretch>
                  <a:fillRect/>
                </a:stretch>
              </p:blipFill>
              <p:spPr>
                <a:xfrm>
                  <a:off x="7175630" y="5845444"/>
                  <a:ext cx="794381" cy="794381"/>
                </a:xfrm>
                <a:prstGeom prst="rect">
                  <a:avLst/>
                </a:prstGeom>
                <a:effectLst>
                  <a:softEdge rad="190500"/>
                </a:effectLst>
              </p:spPr>
            </p:pic>
            <p:pic>
              <p:nvPicPr>
                <p:cNvPr id="157" name="Picture 156">
                  <a:extLst>
                    <a:ext uri="{FF2B5EF4-FFF2-40B4-BE49-F238E27FC236}">
                      <a16:creationId xmlns:a16="http://schemas.microsoft.com/office/drawing/2014/main" id="{18ED831D-6357-C9F4-091F-FCE8001558D7}"/>
                    </a:ext>
                  </a:extLst>
                </p:cNvPr>
                <p:cNvPicPr>
                  <a:picLocks noChangeAspect="1"/>
                </p:cNvPicPr>
                <p:nvPr/>
              </p:nvPicPr>
              <p:blipFill>
                <a:blip r:embed="rId7"/>
                <a:stretch>
                  <a:fillRect/>
                </a:stretch>
              </p:blipFill>
              <p:spPr>
                <a:xfrm>
                  <a:off x="7166353" y="6783475"/>
                  <a:ext cx="711846" cy="749981"/>
                </a:xfrm>
                <a:prstGeom prst="rect">
                  <a:avLst/>
                </a:prstGeom>
                <a:effectLst>
                  <a:softEdge rad="152400"/>
                </a:effectLst>
              </p:spPr>
            </p:pic>
          </p:grpSp>
          <p:grpSp>
            <p:nvGrpSpPr>
              <p:cNvPr id="109" name="Group 108">
                <a:extLst>
                  <a:ext uri="{FF2B5EF4-FFF2-40B4-BE49-F238E27FC236}">
                    <a16:creationId xmlns:a16="http://schemas.microsoft.com/office/drawing/2014/main" id="{3C1E6593-836C-BED6-A54E-C0B2BE7C540B}"/>
                  </a:ext>
                </a:extLst>
              </p:cNvPr>
              <p:cNvGrpSpPr/>
              <p:nvPr/>
            </p:nvGrpSpPr>
            <p:grpSpPr>
              <a:xfrm>
                <a:off x="3045603" y="6984062"/>
                <a:ext cx="965423" cy="804868"/>
                <a:chOff x="10124283" y="4934710"/>
                <a:chExt cx="1930845" cy="1609736"/>
              </a:xfrm>
            </p:grpSpPr>
            <p:sp>
              <p:nvSpPr>
                <p:cNvPr id="142" name="Freeform 141">
                  <a:extLst>
                    <a:ext uri="{FF2B5EF4-FFF2-40B4-BE49-F238E27FC236}">
                      <a16:creationId xmlns:a16="http://schemas.microsoft.com/office/drawing/2014/main" id="{5E4587C4-86A1-01D4-1A27-F5209DF9DC09}"/>
                    </a:ext>
                  </a:extLst>
                </p:cNvPr>
                <p:cNvSpPr/>
                <p:nvPr/>
              </p:nvSpPr>
              <p:spPr>
                <a:xfrm>
                  <a:off x="10124283" y="4934710"/>
                  <a:ext cx="1930845" cy="1609736"/>
                </a:xfrm>
                <a:custGeom>
                  <a:avLst/>
                  <a:gdLst>
                    <a:gd name="connsiteX0" fmla="*/ 358982 w 1930845"/>
                    <a:gd name="connsiteY0" fmla="*/ 270932 h 1609736"/>
                    <a:gd name="connsiteX1" fmla="*/ 483889 w 1930845"/>
                    <a:gd name="connsiteY1" fmla="*/ 145996 h 1609736"/>
                    <a:gd name="connsiteX2" fmla="*/ 650432 w 1930845"/>
                    <a:gd name="connsiteY2" fmla="*/ 229287 h 1609736"/>
                    <a:gd name="connsiteX3" fmla="*/ 692067 w 1930845"/>
                    <a:gd name="connsiteY3" fmla="*/ 104351 h 1609736"/>
                    <a:gd name="connsiteX4" fmla="*/ 712885 w 1930845"/>
                    <a:gd name="connsiteY4" fmla="*/ 238 h 1609736"/>
                    <a:gd name="connsiteX5" fmla="*/ 1191695 w 1930845"/>
                    <a:gd name="connsiteY5" fmla="*/ 83529 h 1609736"/>
                    <a:gd name="connsiteX6" fmla="*/ 1274966 w 1930845"/>
                    <a:gd name="connsiteY6" fmla="*/ 312577 h 1609736"/>
                    <a:gd name="connsiteX7" fmla="*/ 1649687 w 1930845"/>
                    <a:gd name="connsiteY7" fmla="*/ 145996 h 1609736"/>
                    <a:gd name="connsiteX8" fmla="*/ 1753776 w 1930845"/>
                    <a:gd name="connsiteY8" fmla="*/ 270932 h 1609736"/>
                    <a:gd name="connsiteX9" fmla="*/ 1545598 w 1930845"/>
                    <a:gd name="connsiteY9" fmla="*/ 354222 h 1609736"/>
                    <a:gd name="connsiteX10" fmla="*/ 1649687 w 1930845"/>
                    <a:gd name="connsiteY10" fmla="*/ 562448 h 1609736"/>
                    <a:gd name="connsiteX11" fmla="*/ 1920319 w 1930845"/>
                    <a:gd name="connsiteY11" fmla="*/ 729028 h 1609736"/>
                    <a:gd name="connsiteX12" fmla="*/ 1857865 w 1930845"/>
                    <a:gd name="connsiteY12" fmla="*/ 1062189 h 1609736"/>
                    <a:gd name="connsiteX13" fmla="*/ 1691323 w 1930845"/>
                    <a:gd name="connsiteY13" fmla="*/ 1062189 h 1609736"/>
                    <a:gd name="connsiteX14" fmla="*/ 1441509 w 1930845"/>
                    <a:gd name="connsiteY14" fmla="*/ 1228770 h 1609736"/>
                    <a:gd name="connsiteX15" fmla="*/ 1712141 w 1930845"/>
                    <a:gd name="connsiteY15" fmla="*/ 1374528 h 1609736"/>
                    <a:gd name="connsiteX16" fmla="*/ 1233331 w 1930845"/>
                    <a:gd name="connsiteY16" fmla="*/ 1374528 h 1609736"/>
                    <a:gd name="connsiteX17" fmla="*/ 1108424 w 1930845"/>
                    <a:gd name="connsiteY17" fmla="*/ 1520285 h 1609736"/>
                    <a:gd name="connsiteX18" fmla="*/ 858610 w 1930845"/>
                    <a:gd name="connsiteY18" fmla="*/ 1603576 h 1609736"/>
                    <a:gd name="connsiteX19" fmla="*/ 525525 w 1930845"/>
                    <a:gd name="connsiteY19" fmla="*/ 1353705 h 1609736"/>
                    <a:gd name="connsiteX20" fmla="*/ 129986 w 1930845"/>
                    <a:gd name="connsiteY20" fmla="*/ 1270415 h 1609736"/>
                    <a:gd name="connsiteX21" fmla="*/ 171622 w 1930845"/>
                    <a:gd name="connsiteY21" fmla="*/ 978899 h 1609736"/>
                    <a:gd name="connsiteX22" fmla="*/ 254893 w 1930845"/>
                    <a:gd name="connsiteY22" fmla="*/ 958076 h 1609736"/>
                    <a:gd name="connsiteX23" fmla="*/ 129986 w 1930845"/>
                    <a:gd name="connsiteY23" fmla="*/ 770673 h 1609736"/>
                    <a:gd name="connsiteX24" fmla="*/ 296529 w 1930845"/>
                    <a:gd name="connsiteY24" fmla="*/ 645738 h 1609736"/>
                    <a:gd name="connsiteX25" fmla="*/ 171622 w 1930845"/>
                    <a:gd name="connsiteY25" fmla="*/ 583270 h 1609736"/>
                    <a:gd name="connsiteX26" fmla="*/ 5079 w 1930845"/>
                    <a:gd name="connsiteY26" fmla="*/ 499980 h 1609736"/>
                    <a:gd name="connsiteX27" fmla="*/ 358982 w 1930845"/>
                    <a:gd name="connsiteY27" fmla="*/ 270932 h 1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30845" h="1609736">
                      <a:moveTo>
                        <a:pt x="358982" y="270932"/>
                      </a:moveTo>
                      <a:cubicBezTo>
                        <a:pt x="438784" y="211935"/>
                        <a:pt x="435314" y="152937"/>
                        <a:pt x="483889" y="145996"/>
                      </a:cubicBezTo>
                      <a:cubicBezTo>
                        <a:pt x="532464" y="139055"/>
                        <a:pt x="615736" y="236228"/>
                        <a:pt x="650432" y="229287"/>
                      </a:cubicBezTo>
                      <a:cubicBezTo>
                        <a:pt x="685128" y="222346"/>
                        <a:pt x="681658" y="142526"/>
                        <a:pt x="692067" y="104351"/>
                      </a:cubicBezTo>
                      <a:cubicBezTo>
                        <a:pt x="702476" y="66176"/>
                        <a:pt x="629614" y="3708"/>
                        <a:pt x="712885" y="238"/>
                      </a:cubicBezTo>
                      <a:cubicBezTo>
                        <a:pt x="796156" y="-3232"/>
                        <a:pt x="1098015" y="31473"/>
                        <a:pt x="1191695" y="83529"/>
                      </a:cubicBezTo>
                      <a:cubicBezTo>
                        <a:pt x="1285375" y="135585"/>
                        <a:pt x="1198634" y="302166"/>
                        <a:pt x="1274966" y="312577"/>
                      </a:cubicBezTo>
                      <a:cubicBezTo>
                        <a:pt x="1351298" y="322988"/>
                        <a:pt x="1569885" y="152937"/>
                        <a:pt x="1649687" y="145996"/>
                      </a:cubicBezTo>
                      <a:cubicBezTo>
                        <a:pt x="1729489" y="139055"/>
                        <a:pt x="1771124" y="236228"/>
                        <a:pt x="1753776" y="270932"/>
                      </a:cubicBezTo>
                      <a:cubicBezTo>
                        <a:pt x="1736428" y="305636"/>
                        <a:pt x="1562946" y="305636"/>
                        <a:pt x="1545598" y="354222"/>
                      </a:cubicBezTo>
                      <a:cubicBezTo>
                        <a:pt x="1528250" y="402808"/>
                        <a:pt x="1587234" y="499980"/>
                        <a:pt x="1649687" y="562448"/>
                      </a:cubicBezTo>
                      <a:cubicBezTo>
                        <a:pt x="1712140" y="624916"/>
                        <a:pt x="1885623" y="645738"/>
                        <a:pt x="1920319" y="729028"/>
                      </a:cubicBezTo>
                      <a:cubicBezTo>
                        <a:pt x="1955015" y="812318"/>
                        <a:pt x="1896031" y="1006662"/>
                        <a:pt x="1857865" y="1062189"/>
                      </a:cubicBezTo>
                      <a:cubicBezTo>
                        <a:pt x="1819699" y="1117716"/>
                        <a:pt x="1760716" y="1034426"/>
                        <a:pt x="1691323" y="1062189"/>
                      </a:cubicBezTo>
                      <a:cubicBezTo>
                        <a:pt x="1621930" y="1089953"/>
                        <a:pt x="1438039" y="1176713"/>
                        <a:pt x="1441509" y="1228770"/>
                      </a:cubicBezTo>
                      <a:cubicBezTo>
                        <a:pt x="1444979" y="1280827"/>
                        <a:pt x="1746837" y="1350235"/>
                        <a:pt x="1712141" y="1374528"/>
                      </a:cubicBezTo>
                      <a:cubicBezTo>
                        <a:pt x="1677445" y="1398821"/>
                        <a:pt x="1333950" y="1350235"/>
                        <a:pt x="1233331" y="1374528"/>
                      </a:cubicBezTo>
                      <a:cubicBezTo>
                        <a:pt x="1132712" y="1398821"/>
                        <a:pt x="1170878" y="1482110"/>
                        <a:pt x="1108424" y="1520285"/>
                      </a:cubicBezTo>
                      <a:cubicBezTo>
                        <a:pt x="1045970" y="1558460"/>
                        <a:pt x="955760" y="1631339"/>
                        <a:pt x="858610" y="1603576"/>
                      </a:cubicBezTo>
                      <a:cubicBezTo>
                        <a:pt x="761460" y="1575813"/>
                        <a:pt x="646962" y="1409232"/>
                        <a:pt x="525525" y="1353705"/>
                      </a:cubicBezTo>
                      <a:cubicBezTo>
                        <a:pt x="404088" y="1298178"/>
                        <a:pt x="188970" y="1332883"/>
                        <a:pt x="129986" y="1270415"/>
                      </a:cubicBezTo>
                      <a:cubicBezTo>
                        <a:pt x="71002" y="1207947"/>
                        <a:pt x="150804" y="1030955"/>
                        <a:pt x="171622" y="978899"/>
                      </a:cubicBezTo>
                      <a:cubicBezTo>
                        <a:pt x="192440" y="926843"/>
                        <a:pt x="261832" y="992780"/>
                        <a:pt x="254893" y="958076"/>
                      </a:cubicBezTo>
                      <a:cubicBezTo>
                        <a:pt x="247954" y="923372"/>
                        <a:pt x="123047" y="822729"/>
                        <a:pt x="129986" y="770673"/>
                      </a:cubicBezTo>
                      <a:cubicBezTo>
                        <a:pt x="136925" y="718617"/>
                        <a:pt x="289590" y="676972"/>
                        <a:pt x="296529" y="645738"/>
                      </a:cubicBezTo>
                      <a:cubicBezTo>
                        <a:pt x="303468" y="614504"/>
                        <a:pt x="171622" y="583270"/>
                        <a:pt x="171622" y="583270"/>
                      </a:cubicBezTo>
                      <a:cubicBezTo>
                        <a:pt x="123047" y="558977"/>
                        <a:pt x="-29617" y="558977"/>
                        <a:pt x="5079" y="499980"/>
                      </a:cubicBezTo>
                      <a:cubicBezTo>
                        <a:pt x="39775" y="440983"/>
                        <a:pt x="279180" y="329929"/>
                        <a:pt x="358982" y="270932"/>
                      </a:cubicBezTo>
                      <a:close/>
                    </a:path>
                  </a:pathLst>
                </a:custGeom>
                <a:gradFill flip="none" rotWithShape="1">
                  <a:gsLst>
                    <a:gs pos="45000">
                      <a:srgbClr val="F2C028"/>
                    </a:gs>
                    <a:gs pos="0">
                      <a:schemeClr val="bg1"/>
                    </a:gs>
                  </a:gsLst>
                  <a:path path="circle">
                    <a:fillToRect l="50000" t="50000" r="50000" b="50000"/>
                  </a:path>
                  <a:tileRect/>
                </a:gradFill>
                <a:ln>
                  <a:solidFill>
                    <a:schemeClr val="accent6">
                      <a:lumMod val="40000"/>
                      <a:lumOff val="6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43" name="Freeform 142">
                  <a:extLst>
                    <a:ext uri="{FF2B5EF4-FFF2-40B4-BE49-F238E27FC236}">
                      <a16:creationId xmlns:a16="http://schemas.microsoft.com/office/drawing/2014/main" id="{0A32C3EE-A2D4-3959-34CA-0891C3DEC123}"/>
                    </a:ext>
                  </a:extLst>
                </p:cNvPr>
                <p:cNvSpPr/>
                <p:nvPr/>
              </p:nvSpPr>
              <p:spPr>
                <a:xfrm>
                  <a:off x="10679543" y="5367243"/>
                  <a:ext cx="774912" cy="688601"/>
                </a:xfrm>
                <a:custGeom>
                  <a:avLst/>
                  <a:gdLst>
                    <a:gd name="connsiteX0" fmla="*/ 105322 w 774912"/>
                    <a:gd name="connsiteY0" fmla="*/ 584286 h 688601"/>
                    <a:gd name="connsiteX1" fmla="*/ 1233 w 774912"/>
                    <a:gd name="connsiteY1" fmla="*/ 313593 h 688601"/>
                    <a:gd name="connsiteX2" fmla="*/ 167776 w 774912"/>
                    <a:gd name="connsiteY2" fmla="*/ 188657 h 688601"/>
                    <a:gd name="connsiteX3" fmla="*/ 334318 w 774912"/>
                    <a:gd name="connsiteY3" fmla="*/ 188657 h 688601"/>
                    <a:gd name="connsiteX4" fmla="*/ 521679 w 774912"/>
                    <a:gd name="connsiteY4" fmla="*/ 1254 h 688601"/>
                    <a:gd name="connsiteX5" fmla="*/ 709039 w 774912"/>
                    <a:gd name="connsiteY5" fmla="*/ 126190 h 688601"/>
                    <a:gd name="connsiteX6" fmla="*/ 750675 w 774912"/>
                    <a:gd name="connsiteY6" fmla="*/ 480173 h 688601"/>
                    <a:gd name="connsiteX7" fmla="*/ 355136 w 774912"/>
                    <a:gd name="connsiteY7" fmla="*/ 688399 h 688601"/>
                    <a:gd name="connsiteX8" fmla="*/ 63687 w 774912"/>
                    <a:gd name="connsiteY8" fmla="*/ 521818 h 688601"/>
                    <a:gd name="connsiteX9" fmla="*/ 63687 w 774912"/>
                    <a:gd name="connsiteY9" fmla="*/ 521818 h 68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912" h="688601">
                      <a:moveTo>
                        <a:pt x="105322" y="584286"/>
                      </a:moveTo>
                      <a:cubicBezTo>
                        <a:pt x="48073" y="481908"/>
                        <a:pt x="-9176" y="379531"/>
                        <a:pt x="1233" y="313593"/>
                      </a:cubicBezTo>
                      <a:cubicBezTo>
                        <a:pt x="11642" y="247655"/>
                        <a:pt x="112262" y="209480"/>
                        <a:pt x="167776" y="188657"/>
                      </a:cubicBezTo>
                      <a:cubicBezTo>
                        <a:pt x="223290" y="167834"/>
                        <a:pt x="275334" y="219891"/>
                        <a:pt x="334318" y="188657"/>
                      </a:cubicBezTo>
                      <a:cubicBezTo>
                        <a:pt x="393302" y="157423"/>
                        <a:pt x="459226" y="11665"/>
                        <a:pt x="521679" y="1254"/>
                      </a:cubicBezTo>
                      <a:cubicBezTo>
                        <a:pt x="584132" y="-9157"/>
                        <a:pt x="670873" y="46370"/>
                        <a:pt x="709039" y="126190"/>
                      </a:cubicBezTo>
                      <a:cubicBezTo>
                        <a:pt x="747205" y="206010"/>
                        <a:pt x="809659" y="386472"/>
                        <a:pt x="750675" y="480173"/>
                      </a:cubicBezTo>
                      <a:cubicBezTo>
                        <a:pt x="691691" y="573874"/>
                        <a:pt x="469634" y="681458"/>
                        <a:pt x="355136" y="688399"/>
                      </a:cubicBezTo>
                      <a:cubicBezTo>
                        <a:pt x="240638" y="695340"/>
                        <a:pt x="63687" y="521818"/>
                        <a:pt x="63687" y="521818"/>
                      </a:cubicBezTo>
                      <a:lnTo>
                        <a:pt x="63687" y="521818"/>
                      </a:lnTo>
                    </a:path>
                  </a:pathLst>
                </a:custGeom>
                <a:gradFill flip="none" rotWithShape="1">
                  <a:gsLst>
                    <a:gs pos="88000">
                      <a:srgbClr val="B99321"/>
                    </a:gs>
                    <a:gs pos="0">
                      <a:srgbClr val="FFFFFF"/>
                    </a:gs>
                  </a:gsLst>
                  <a:path path="circle">
                    <a:fillToRect l="50000" t="50000" r="50000" b="50000"/>
                  </a:path>
                  <a:tileRect/>
                </a:gradFill>
                <a:ln w="9525" cmpd="sng">
                  <a:solidFill>
                    <a:schemeClr val="accent6">
                      <a:lumMod val="40000"/>
                      <a:lumOff val="60000"/>
                    </a:schemeClr>
                  </a:solidFill>
                </a:ln>
                <a:effectLst/>
                <a:scene3d>
                  <a:camera prst="orthographicFront"/>
                  <a:lightRig rig="threePt" dir="t"/>
                </a:scene3d>
                <a:sp3d>
                  <a:bevelT w="0"/>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110" name="Group 109">
                <a:extLst>
                  <a:ext uri="{FF2B5EF4-FFF2-40B4-BE49-F238E27FC236}">
                    <a16:creationId xmlns:a16="http://schemas.microsoft.com/office/drawing/2014/main" id="{9888C928-8113-FC17-8C6B-25B50AE84F95}"/>
                  </a:ext>
                </a:extLst>
              </p:cNvPr>
              <p:cNvGrpSpPr/>
              <p:nvPr/>
            </p:nvGrpSpPr>
            <p:grpSpPr>
              <a:xfrm>
                <a:off x="4769691" y="7002788"/>
                <a:ext cx="965423" cy="804868"/>
                <a:chOff x="10124283" y="4934710"/>
                <a:chExt cx="1930845" cy="1609736"/>
              </a:xfrm>
            </p:grpSpPr>
            <p:sp>
              <p:nvSpPr>
                <p:cNvPr id="140" name="Freeform 139">
                  <a:extLst>
                    <a:ext uri="{FF2B5EF4-FFF2-40B4-BE49-F238E27FC236}">
                      <a16:creationId xmlns:a16="http://schemas.microsoft.com/office/drawing/2014/main" id="{83A5D1A3-AB23-9877-D808-C91685350210}"/>
                    </a:ext>
                  </a:extLst>
                </p:cNvPr>
                <p:cNvSpPr/>
                <p:nvPr/>
              </p:nvSpPr>
              <p:spPr>
                <a:xfrm>
                  <a:off x="10124283" y="4934710"/>
                  <a:ext cx="1930845" cy="1609736"/>
                </a:xfrm>
                <a:custGeom>
                  <a:avLst/>
                  <a:gdLst>
                    <a:gd name="connsiteX0" fmla="*/ 358982 w 1930845"/>
                    <a:gd name="connsiteY0" fmla="*/ 270932 h 1609736"/>
                    <a:gd name="connsiteX1" fmla="*/ 483889 w 1930845"/>
                    <a:gd name="connsiteY1" fmla="*/ 145996 h 1609736"/>
                    <a:gd name="connsiteX2" fmla="*/ 650432 w 1930845"/>
                    <a:gd name="connsiteY2" fmla="*/ 229287 h 1609736"/>
                    <a:gd name="connsiteX3" fmla="*/ 692067 w 1930845"/>
                    <a:gd name="connsiteY3" fmla="*/ 104351 h 1609736"/>
                    <a:gd name="connsiteX4" fmla="*/ 712885 w 1930845"/>
                    <a:gd name="connsiteY4" fmla="*/ 238 h 1609736"/>
                    <a:gd name="connsiteX5" fmla="*/ 1191695 w 1930845"/>
                    <a:gd name="connsiteY5" fmla="*/ 83529 h 1609736"/>
                    <a:gd name="connsiteX6" fmla="*/ 1274966 w 1930845"/>
                    <a:gd name="connsiteY6" fmla="*/ 312577 h 1609736"/>
                    <a:gd name="connsiteX7" fmla="*/ 1649687 w 1930845"/>
                    <a:gd name="connsiteY7" fmla="*/ 145996 h 1609736"/>
                    <a:gd name="connsiteX8" fmla="*/ 1753776 w 1930845"/>
                    <a:gd name="connsiteY8" fmla="*/ 270932 h 1609736"/>
                    <a:gd name="connsiteX9" fmla="*/ 1545598 w 1930845"/>
                    <a:gd name="connsiteY9" fmla="*/ 354222 h 1609736"/>
                    <a:gd name="connsiteX10" fmla="*/ 1649687 w 1930845"/>
                    <a:gd name="connsiteY10" fmla="*/ 562448 h 1609736"/>
                    <a:gd name="connsiteX11" fmla="*/ 1920319 w 1930845"/>
                    <a:gd name="connsiteY11" fmla="*/ 729028 h 1609736"/>
                    <a:gd name="connsiteX12" fmla="*/ 1857865 w 1930845"/>
                    <a:gd name="connsiteY12" fmla="*/ 1062189 h 1609736"/>
                    <a:gd name="connsiteX13" fmla="*/ 1691323 w 1930845"/>
                    <a:gd name="connsiteY13" fmla="*/ 1062189 h 1609736"/>
                    <a:gd name="connsiteX14" fmla="*/ 1441509 w 1930845"/>
                    <a:gd name="connsiteY14" fmla="*/ 1228770 h 1609736"/>
                    <a:gd name="connsiteX15" fmla="*/ 1712141 w 1930845"/>
                    <a:gd name="connsiteY15" fmla="*/ 1374528 h 1609736"/>
                    <a:gd name="connsiteX16" fmla="*/ 1233331 w 1930845"/>
                    <a:gd name="connsiteY16" fmla="*/ 1374528 h 1609736"/>
                    <a:gd name="connsiteX17" fmla="*/ 1108424 w 1930845"/>
                    <a:gd name="connsiteY17" fmla="*/ 1520285 h 1609736"/>
                    <a:gd name="connsiteX18" fmla="*/ 858610 w 1930845"/>
                    <a:gd name="connsiteY18" fmla="*/ 1603576 h 1609736"/>
                    <a:gd name="connsiteX19" fmla="*/ 525525 w 1930845"/>
                    <a:gd name="connsiteY19" fmla="*/ 1353705 h 1609736"/>
                    <a:gd name="connsiteX20" fmla="*/ 129986 w 1930845"/>
                    <a:gd name="connsiteY20" fmla="*/ 1270415 h 1609736"/>
                    <a:gd name="connsiteX21" fmla="*/ 171622 w 1930845"/>
                    <a:gd name="connsiteY21" fmla="*/ 978899 h 1609736"/>
                    <a:gd name="connsiteX22" fmla="*/ 254893 w 1930845"/>
                    <a:gd name="connsiteY22" fmla="*/ 958076 h 1609736"/>
                    <a:gd name="connsiteX23" fmla="*/ 129986 w 1930845"/>
                    <a:gd name="connsiteY23" fmla="*/ 770673 h 1609736"/>
                    <a:gd name="connsiteX24" fmla="*/ 296529 w 1930845"/>
                    <a:gd name="connsiteY24" fmla="*/ 645738 h 1609736"/>
                    <a:gd name="connsiteX25" fmla="*/ 171622 w 1930845"/>
                    <a:gd name="connsiteY25" fmla="*/ 583270 h 1609736"/>
                    <a:gd name="connsiteX26" fmla="*/ 5079 w 1930845"/>
                    <a:gd name="connsiteY26" fmla="*/ 499980 h 1609736"/>
                    <a:gd name="connsiteX27" fmla="*/ 358982 w 1930845"/>
                    <a:gd name="connsiteY27" fmla="*/ 270932 h 1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30845" h="1609736">
                      <a:moveTo>
                        <a:pt x="358982" y="270932"/>
                      </a:moveTo>
                      <a:cubicBezTo>
                        <a:pt x="438784" y="211935"/>
                        <a:pt x="435314" y="152937"/>
                        <a:pt x="483889" y="145996"/>
                      </a:cubicBezTo>
                      <a:cubicBezTo>
                        <a:pt x="532464" y="139055"/>
                        <a:pt x="615736" y="236228"/>
                        <a:pt x="650432" y="229287"/>
                      </a:cubicBezTo>
                      <a:cubicBezTo>
                        <a:pt x="685128" y="222346"/>
                        <a:pt x="681658" y="142526"/>
                        <a:pt x="692067" y="104351"/>
                      </a:cubicBezTo>
                      <a:cubicBezTo>
                        <a:pt x="702476" y="66176"/>
                        <a:pt x="629614" y="3708"/>
                        <a:pt x="712885" y="238"/>
                      </a:cubicBezTo>
                      <a:cubicBezTo>
                        <a:pt x="796156" y="-3232"/>
                        <a:pt x="1098015" y="31473"/>
                        <a:pt x="1191695" y="83529"/>
                      </a:cubicBezTo>
                      <a:cubicBezTo>
                        <a:pt x="1285375" y="135585"/>
                        <a:pt x="1198634" y="302166"/>
                        <a:pt x="1274966" y="312577"/>
                      </a:cubicBezTo>
                      <a:cubicBezTo>
                        <a:pt x="1351298" y="322988"/>
                        <a:pt x="1569885" y="152937"/>
                        <a:pt x="1649687" y="145996"/>
                      </a:cubicBezTo>
                      <a:cubicBezTo>
                        <a:pt x="1729489" y="139055"/>
                        <a:pt x="1771124" y="236228"/>
                        <a:pt x="1753776" y="270932"/>
                      </a:cubicBezTo>
                      <a:cubicBezTo>
                        <a:pt x="1736428" y="305636"/>
                        <a:pt x="1562946" y="305636"/>
                        <a:pt x="1545598" y="354222"/>
                      </a:cubicBezTo>
                      <a:cubicBezTo>
                        <a:pt x="1528250" y="402808"/>
                        <a:pt x="1587234" y="499980"/>
                        <a:pt x="1649687" y="562448"/>
                      </a:cubicBezTo>
                      <a:cubicBezTo>
                        <a:pt x="1712140" y="624916"/>
                        <a:pt x="1885623" y="645738"/>
                        <a:pt x="1920319" y="729028"/>
                      </a:cubicBezTo>
                      <a:cubicBezTo>
                        <a:pt x="1955015" y="812318"/>
                        <a:pt x="1896031" y="1006662"/>
                        <a:pt x="1857865" y="1062189"/>
                      </a:cubicBezTo>
                      <a:cubicBezTo>
                        <a:pt x="1819699" y="1117716"/>
                        <a:pt x="1760716" y="1034426"/>
                        <a:pt x="1691323" y="1062189"/>
                      </a:cubicBezTo>
                      <a:cubicBezTo>
                        <a:pt x="1621930" y="1089953"/>
                        <a:pt x="1438039" y="1176713"/>
                        <a:pt x="1441509" y="1228770"/>
                      </a:cubicBezTo>
                      <a:cubicBezTo>
                        <a:pt x="1444979" y="1280827"/>
                        <a:pt x="1746837" y="1350235"/>
                        <a:pt x="1712141" y="1374528"/>
                      </a:cubicBezTo>
                      <a:cubicBezTo>
                        <a:pt x="1677445" y="1398821"/>
                        <a:pt x="1333950" y="1350235"/>
                        <a:pt x="1233331" y="1374528"/>
                      </a:cubicBezTo>
                      <a:cubicBezTo>
                        <a:pt x="1132712" y="1398821"/>
                        <a:pt x="1170878" y="1482110"/>
                        <a:pt x="1108424" y="1520285"/>
                      </a:cubicBezTo>
                      <a:cubicBezTo>
                        <a:pt x="1045970" y="1558460"/>
                        <a:pt x="955760" y="1631339"/>
                        <a:pt x="858610" y="1603576"/>
                      </a:cubicBezTo>
                      <a:cubicBezTo>
                        <a:pt x="761460" y="1575813"/>
                        <a:pt x="646962" y="1409232"/>
                        <a:pt x="525525" y="1353705"/>
                      </a:cubicBezTo>
                      <a:cubicBezTo>
                        <a:pt x="404088" y="1298178"/>
                        <a:pt x="188970" y="1332883"/>
                        <a:pt x="129986" y="1270415"/>
                      </a:cubicBezTo>
                      <a:cubicBezTo>
                        <a:pt x="71002" y="1207947"/>
                        <a:pt x="150804" y="1030955"/>
                        <a:pt x="171622" y="978899"/>
                      </a:cubicBezTo>
                      <a:cubicBezTo>
                        <a:pt x="192440" y="926843"/>
                        <a:pt x="261832" y="992780"/>
                        <a:pt x="254893" y="958076"/>
                      </a:cubicBezTo>
                      <a:cubicBezTo>
                        <a:pt x="247954" y="923372"/>
                        <a:pt x="123047" y="822729"/>
                        <a:pt x="129986" y="770673"/>
                      </a:cubicBezTo>
                      <a:cubicBezTo>
                        <a:pt x="136925" y="718617"/>
                        <a:pt x="289590" y="676972"/>
                        <a:pt x="296529" y="645738"/>
                      </a:cubicBezTo>
                      <a:cubicBezTo>
                        <a:pt x="303468" y="614504"/>
                        <a:pt x="171622" y="583270"/>
                        <a:pt x="171622" y="583270"/>
                      </a:cubicBezTo>
                      <a:cubicBezTo>
                        <a:pt x="123047" y="558977"/>
                        <a:pt x="-29617" y="558977"/>
                        <a:pt x="5079" y="499980"/>
                      </a:cubicBezTo>
                      <a:cubicBezTo>
                        <a:pt x="39775" y="440983"/>
                        <a:pt x="279180" y="329929"/>
                        <a:pt x="358982" y="270932"/>
                      </a:cubicBezTo>
                      <a:close/>
                    </a:path>
                  </a:pathLst>
                </a:custGeom>
                <a:gradFill flip="none" rotWithShape="1">
                  <a:gsLst>
                    <a:gs pos="46000">
                      <a:schemeClr val="accent6">
                        <a:lumMod val="75000"/>
                      </a:schemeClr>
                    </a:gs>
                    <a:gs pos="0">
                      <a:schemeClr val="bg1"/>
                    </a:gs>
                  </a:gsLst>
                  <a:path path="circle">
                    <a:fillToRect l="50000" t="50000" r="50000" b="50000"/>
                  </a:path>
                  <a:tileRect/>
                </a:gradFill>
                <a:ln>
                  <a:solidFill>
                    <a:schemeClr val="accent6">
                      <a:lumMod val="40000"/>
                      <a:lumOff val="60000"/>
                    </a:schemeClr>
                  </a:solidFill>
                </a:ln>
                <a:effectLst/>
                <a:scene3d>
                  <a:camera prst="orthographicFront"/>
                  <a:lightRig rig="threePt" dir="t"/>
                </a:scene3d>
                <a:sp3d>
                  <a:bevelT w="152400" h="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41" name="Freeform 140">
                  <a:extLst>
                    <a:ext uri="{FF2B5EF4-FFF2-40B4-BE49-F238E27FC236}">
                      <a16:creationId xmlns:a16="http://schemas.microsoft.com/office/drawing/2014/main" id="{FE3AE146-4458-6EFE-0909-46168C69729F}"/>
                    </a:ext>
                  </a:extLst>
                </p:cNvPr>
                <p:cNvSpPr/>
                <p:nvPr/>
              </p:nvSpPr>
              <p:spPr>
                <a:xfrm>
                  <a:off x="10679543" y="5367243"/>
                  <a:ext cx="774912" cy="688601"/>
                </a:xfrm>
                <a:custGeom>
                  <a:avLst/>
                  <a:gdLst>
                    <a:gd name="connsiteX0" fmla="*/ 105322 w 774912"/>
                    <a:gd name="connsiteY0" fmla="*/ 584286 h 688601"/>
                    <a:gd name="connsiteX1" fmla="*/ 1233 w 774912"/>
                    <a:gd name="connsiteY1" fmla="*/ 313593 h 688601"/>
                    <a:gd name="connsiteX2" fmla="*/ 167776 w 774912"/>
                    <a:gd name="connsiteY2" fmla="*/ 188657 h 688601"/>
                    <a:gd name="connsiteX3" fmla="*/ 334318 w 774912"/>
                    <a:gd name="connsiteY3" fmla="*/ 188657 h 688601"/>
                    <a:gd name="connsiteX4" fmla="*/ 521679 w 774912"/>
                    <a:gd name="connsiteY4" fmla="*/ 1254 h 688601"/>
                    <a:gd name="connsiteX5" fmla="*/ 709039 w 774912"/>
                    <a:gd name="connsiteY5" fmla="*/ 126190 h 688601"/>
                    <a:gd name="connsiteX6" fmla="*/ 750675 w 774912"/>
                    <a:gd name="connsiteY6" fmla="*/ 480173 h 688601"/>
                    <a:gd name="connsiteX7" fmla="*/ 355136 w 774912"/>
                    <a:gd name="connsiteY7" fmla="*/ 688399 h 688601"/>
                    <a:gd name="connsiteX8" fmla="*/ 63687 w 774912"/>
                    <a:gd name="connsiteY8" fmla="*/ 521818 h 688601"/>
                    <a:gd name="connsiteX9" fmla="*/ 63687 w 774912"/>
                    <a:gd name="connsiteY9" fmla="*/ 521818 h 68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912" h="688601">
                      <a:moveTo>
                        <a:pt x="105322" y="584286"/>
                      </a:moveTo>
                      <a:cubicBezTo>
                        <a:pt x="48073" y="481908"/>
                        <a:pt x="-9176" y="379531"/>
                        <a:pt x="1233" y="313593"/>
                      </a:cubicBezTo>
                      <a:cubicBezTo>
                        <a:pt x="11642" y="247655"/>
                        <a:pt x="112262" y="209480"/>
                        <a:pt x="167776" y="188657"/>
                      </a:cubicBezTo>
                      <a:cubicBezTo>
                        <a:pt x="223290" y="167834"/>
                        <a:pt x="275334" y="219891"/>
                        <a:pt x="334318" y="188657"/>
                      </a:cubicBezTo>
                      <a:cubicBezTo>
                        <a:pt x="393302" y="157423"/>
                        <a:pt x="459226" y="11665"/>
                        <a:pt x="521679" y="1254"/>
                      </a:cubicBezTo>
                      <a:cubicBezTo>
                        <a:pt x="584132" y="-9157"/>
                        <a:pt x="670873" y="46370"/>
                        <a:pt x="709039" y="126190"/>
                      </a:cubicBezTo>
                      <a:cubicBezTo>
                        <a:pt x="747205" y="206010"/>
                        <a:pt x="809659" y="386472"/>
                        <a:pt x="750675" y="480173"/>
                      </a:cubicBezTo>
                      <a:cubicBezTo>
                        <a:pt x="691691" y="573874"/>
                        <a:pt x="469634" y="681458"/>
                        <a:pt x="355136" y="688399"/>
                      </a:cubicBezTo>
                      <a:cubicBezTo>
                        <a:pt x="240638" y="695340"/>
                        <a:pt x="63687" y="521818"/>
                        <a:pt x="63687" y="521818"/>
                      </a:cubicBezTo>
                      <a:lnTo>
                        <a:pt x="63687" y="521818"/>
                      </a:lnTo>
                    </a:path>
                  </a:pathLst>
                </a:custGeom>
                <a:gradFill flip="none" rotWithShape="1">
                  <a:gsLst>
                    <a:gs pos="88000">
                      <a:srgbClr val="B99321"/>
                    </a:gs>
                    <a:gs pos="0">
                      <a:srgbClr val="FFFFFF"/>
                    </a:gs>
                  </a:gsLst>
                  <a:path path="circle">
                    <a:fillToRect l="50000" t="50000" r="50000" b="50000"/>
                  </a:path>
                  <a:tileRect/>
                </a:gradFill>
                <a:ln w="9525" cmpd="sng">
                  <a:solidFill>
                    <a:schemeClr val="accent6">
                      <a:lumMod val="40000"/>
                      <a:lumOff val="60000"/>
                    </a:schemeClr>
                  </a:solidFill>
                </a:ln>
                <a:effectLst/>
                <a:scene3d>
                  <a:camera prst="orthographicFront"/>
                  <a:lightRig rig="threePt" dir="t"/>
                </a:scene3d>
                <a:sp3d>
                  <a:bevelT w="0"/>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latin typeface="Candara" panose="020E0502030303020204" pitchFamily="34" charset="0"/>
                    <a:ea typeface="Myriad Pro" charset="0"/>
                    <a:cs typeface="Myriad Pro" charset="0"/>
                  </a:endParaRPr>
                </a:p>
              </p:txBody>
            </p:sp>
          </p:grpSp>
          <p:cxnSp>
            <p:nvCxnSpPr>
              <p:cNvPr id="111" name="Straight Arrow Connector 110">
                <a:extLst>
                  <a:ext uri="{FF2B5EF4-FFF2-40B4-BE49-F238E27FC236}">
                    <a16:creationId xmlns:a16="http://schemas.microsoft.com/office/drawing/2014/main" id="{B4E167D7-9712-6062-8C5D-45F1EBF4ACD2}"/>
                  </a:ext>
                </a:extLst>
              </p:cNvPr>
              <p:cNvCxnSpPr/>
              <p:nvPr/>
            </p:nvCxnSpPr>
            <p:spPr>
              <a:xfrm rot="5400000" flipH="1" flipV="1">
                <a:off x="4458402" y="7096812"/>
                <a:ext cx="2754" cy="622878"/>
              </a:xfrm>
              <a:prstGeom prst="straightConnector1">
                <a:avLst/>
              </a:prstGeom>
              <a:ln w="28575" cmpd="sng">
                <a:solidFill>
                  <a:srgbClr val="403152"/>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2" name="Group 277">
                <a:extLst>
                  <a:ext uri="{FF2B5EF4-FFF2-40B4-BE49-F238E27FC236}">
                    <a16:creationId xmlns:a16="http://schemas.microsoft.com/office/drawing/2014/main" id="{4B7AE27C-28C3-2DBE-97EF-9B1C9DC37F42}"/>
                  </a:ext>
                </a:extLst>
              </p:cNvPr>
              <p:cNvGrpSpPr/>
              <p:nvPr/>
            </p:nvGrpSpPr>
            <p:grpSpPr>
              <a:xfrm rot="5926572">
                <a:off x="4825063" y="7407123"/>
                <a:ext cx="1111934" cy="792586"/>
                <a:chOff x="5171160" y="2621378"/>
                <a:chExt cx="1111934" cy="792586"/>
              </a:xfrm>
            </p:grpSpPr>
            <p:grpSp>
              <p:nvGrpSpPr>
                <p:cNvPr id="124" name="Group 108">
                  <a:extLst>
                    <a:ext uri="{FF2B5EF4-FFF2-40B4-BE49-F238E27FC236}">
                      <a16:creationId xmlns:a16="http://schemas.microsoft.com/office/drawing/2014/main" id="{C350CF92-A166-87F8-393C-7AF1690F741C}"/>
                    </a:ext>
                  </a:extLst>
                </p:cNvPr>
                <p:cNvGrpSpPr/>
                <p:nvPr/>
              </p:nvGrpSpPr>
              <p:grpSpPr>
                <a:xfrm>
                  <a:off x="5171160" y="2945256"/>
                  <a:ext cx="446233" cy="468708"/>
                  <a:chOff x="2655045" y="2999054"/>
                  <a:chExt cx="446233" cy="468708"/>
                </a:xfrm>
              </p:grpSpPr>
              <p:sp>
                <p:nvSpPr>
                  <p:cNvPr id="134" name="Oval 133">
                    <a:extLst>
                      <a:ext uri="{FF2B5EF4-FFF2-40B4-BE49-F238E27FC236}">
                        <a16:creationId xmlns:a16="http://schemas.microsoft.com/office/drawing/2014/main" id="{964CD219-F594-4831-07EC-80E52D86ACE0}"/>
                      </a:ext>
                    </a:extLst>
                  </p:cNvPr>
                  <p:cNvSpPr>
                    <a:spLocks noChangeAspect="1"/>
                  </p:cNvSpPr>
                  <p:nvPr/>
                </p:nvSpPr>
                <p:spPr>
                  <a:xfrm>
                    <a:off x="2839150" y="3082094"/>
                    <a:ext cx="109728" cy="109728"/>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35" name="Oval 134">
                    <a:extLst>
                      <a:ext uri="{FF2B5EF4-FFF2-40B4-BE49-F238E27FC236}">
                        <a16:creationId xmlns:a16="http://schemas.microsoft.com/office/drawing/2014/main" id="{06D430B5-713F-6F27-1C9B-5A40ED134D9D}"/>
                      </a:ext>
                    </a:extLst>
                  </p:cNvPr>
                  <p:cNvSpPr>
                    <a:spLocks noChangeAspect="1"/>
                  </p:cNvSpPr>
                  <p:nvPr/>
                </p:nvSpPr>
                <p:spPr>
                  <a:xfrm>
                    <a:off x="2991550" y="3061334"/>
                    <a:ext cx="109728" cy="109728"/>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36" name="Oval 135">
                    <a:extLst>
                      <a:ext uri="{FF2B5EF4-FFF2-40B4-BE49-F238E27FC236}">
                        <a16:creationId xmlns:a16="http://schemas.microsoft.com/office/drawing/2014/main" id="{E38FF217-BA46-66FB-791D-FF8E0ABEF2D6}"/>
                      </a:ext>
                    </a:extLst>
                  </p:cNvPr>
                  <p:cNvSpPr>
                    <a:spLocks noChangeAspect="1"/>
                  </p:cNvSpPr>
                  <p:nvPr/>
                </p:nvSpPr>
                <p:spPr>
                  <a:xfrm>
                    <a:off x="2991550" y="3234494"/>
                    <a:ext cx="109728" cy="109728"/>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37" name="Oval 136">
                    <a:extLst>
                      <a:ext uri="{FF2B5EF4-FFF2-40B4-BE49-F238E27FC236}">
                        <a16:creationId xmlns:a16="http://schemas.microsoft.com/office/drawing/2014/main" id="{CE1B09BF-9190-F774-665F-97835ECF329D}"/>
                      </a:ext>
                    </a:extLst>
                  </p:cNvPr>
                  <p:cNvSpPr>
                    <a:spLocks noChangeAspect="1"/>
                  </p:cNvSpPr>
                  <p:nvPr/>
                </p:nvSpPr>
                <p:spPr>
                  <a:xfrm>
                    <a:off x="2725451" y="3358034"/>
                    <a:ext cx="109728" cy="109728"/>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38" name="Oval 137">
                    <a:extLst>
                      <a:ext uri="{FF2B5EF4-FFF2-40B4-BE49-F238E27FC236}">
                        <a16:creationId xmlns:a16="http://schemas.microsoft.com/office/drawing/2014/main" id="{20881C37-F385-3A01-3DF1-FE754DC465CA}"/>
                      </a:ext>
                    </a:extLst>
                  </p:cNvPr>
                  <p:cNvSpPr>
                    <a:spLocks noChangeAspect="1"/>
                  </p:cNvSpPr>
                  <p:nvPr/>
                </p:nvSpPr>
                <p:spPr>
                  <a:xfrm>
                    <a:off x="2661386" y="3221834"/>
                    <a:ext cx="109728" cy="109728"/>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39" name="Oval 138">
                    <a:extLst>
                      <a:ext uri="{FF2B5EF4-FFF2-40B4-BE49-F238E27FC236}">
                        <a16:creationId xmlns:a16="http://schemas.microsoft.com/office/drawing/2014/main" id="{194150BC-B597-C9AD-6E2F-43C97B6ED31F}"/>
                      </a:ext>
                    </a:extLst>
                  </p:cNvPr>
                  <p:cNvSpPr>
                    <a:spLocks noChangeAspect="1"/>
                  </p:cNvSpPr>
                  <p:nvPr/>
                </p:nvSpPr>
                <p:spPr>
                  <a:xfrm>
                    <a:off x="2655045" y="2999054"/>
                    <a:ext cx="109728" cy="109728"/>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sp>
              <p:nvSpPr>
                <p:cNvPr id="125" name="Oval 124">
                  <a:extLst>
                    <a:ext uri="{FF2B5EF4-FFF2-40B4-BE49-F238E27FC236}">
                      <a16:creationId xmlns:a16="http://schemas.microsoft.com/office/drawing/2014/main" id="{AB3FAC1D-B45D-F961-8F33-E9DE0E70BB04}"/>
                    </a:ext>
                  </a:extLst>
                </p:cNvPr>
                <p:cNvSpPr>
                  <a:spLocks noChangeAspect="1"/>
                </p:cNvSpPr>
                <p:nvPr/>
              </p:nvSpPr>
              <p:spPr>
                <a:xfrm>
                  <a:off x="5753118" y="2893484"/>
                  <a:ext cx="109728" cy="10972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26" name="Oval 125">
                  <a:extLst>
                    <a:ext uri="{FF2B5EF4-FFF2-40B4-BE49-F238E27FC236}">
                      <a16:creationId xmlns:a16="http://schemas.microsoft.com/office/drawing/2014/main" id="{DAF244A1-5009-DE3A-29C6-37B0FEB4A341}"/>
                    </a:ext>
                  </a:extLst>
                </p:cNvPr>
                <p:cNvSpPr>
                  <a:spLocks noChangeAspect="1"/>
                </p:cNvSpPr>
                <p:nvPr/>
              </p:nvSpPr>
              <p:spPr>
                <a:xfrm>
                  <a:off x="5905518" y="2887154"/>
                  <a:ext cx="109728" cy="10972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27" name="Oval 126">
                  <a:extLst>
                    <a:ext uri="{FF2B5EF4-FFF2-40B4-BE49-F238E27FC236}">
                      <a16:creationId xmlns:a16="http://schemas.microsoft.com/office/drawing/2014/main" id="{0F18C67F-EF5D-BE56-491C-8E236F3A94FE}"/>
                    </a:ext>
                  </a:extLst>
                </p:cNvPr>
                <p:cNvSpPr>
                  <a:spLocks noChangeAspect="1"/>
                </p:cNvSpPr>
                <p:nvPr/>
              </p:nvSpPr>
              <p:spPr>
                <a:xfrm>
                  <a:off x="5746777" y="2728424"/>
                  <a:ext cx="109728" cy="10972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28" name="Oval 127">
                  <a:extLst>
                    <a:ext uri="{FF2B5EF4-FFF2-40B4-BE49-F238E27FC236}">
                      <a16:creationId xmlns:a16="http://schemas.microsoft.com/office/drawing/2014/main" id="{C913D17C-F712-C0AC-B824-172E1AAEDE4A}"/>
                    </a:ext>
                  </a:extLst>
                </p:cNvPr>
                <p:cNvSpPr>
                  <a:spLocks noChangeAspect="1"/>
                </p:cNvSpPr>
                <p:nvPr/>
              </p:nvSpPr>
              <p:spPr>
                <a:xfrm>
                  <a:off x="5905518" y="2699564"/>
                  <a:ext cx="109728" cy="10972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29" name="Oval 128">
                  <a:extLst>
                    <a:ext uri="{FF2B5EF4-FFF2-40B4-BE49-F238E27FC236}">
                      <a16:creationId xmlns:a16="http://schemas.microsoft.com/office/drawing/2014/main" id="{8C7294D4-6E53-E21D-3935-427C6C7738A3}"/>
                    </a:ext>
                  </a:extLst>
                </p:cNvPr>
                <p:cNvSpPr>
                  <a:spLocks noChangeAspect="1"/>
                </p:cNvSpPr>
                <p:nvPr/>
              </p:nvSpPr>
              <p:spPr>
                <a:xfrm>
                  <a:off x="6099507" y="2621378"/>
                  <a:ext cx="109728" cy="10972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30" name="Oval 129">
                  <a:extLst>
                    <a:ext uri="{FF2B5EF4-FFF2-40B4-BE49-F238E27FC236}">
                      <a16:creationId xmlns:a16="http://schemas.microsoft.com/office/drawing/2014/main" id="{511BB172-DBDB-B7D9-CA2D-4B7EA3D858DF}"/>
                    </a:ext>
                  </a:extLst>
                </p:cNvPr>
                <p:cNvSpPr>
                  <a:spLocks noChangeAspect="1"/>
                </p:cNvSpPr>
                <p:nvPr/>
              </p:nvSpPr>
              <p:spPr>
                <a:xfrm>
                  <a:off x="5876656" y="3060314"/>
                  <a:ext cx="109728" cy="10972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31" name="Oval 130">
                  <a:extLst>
                    <a:ext uri="{FF2B5EF4-FFF2-40B4-BE49-F238E27FC236}">
                      <a16:creationId xmlns:a16="http://schemas.microsoft.com/office/drawing/2014/main" id="{CD4B9476-9759-A76A-C3FD-C579F322698E}"/>
                    </a:ext>
                  </a:extLst>
                </p:cNvPr>
                <p:cNvSpPr>
                  <a:spLocks noChangeAspect="1"/>
                </p:cNvSpPr>
                <p:nvPr/>
              </p:nvSpPr>
              <p:spPr>
                <a:xfrm>
                  <a:off x="6026732" y="2802427"/>
                  <a:ext cx="109728" cy="10972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32" name="Oval 131">
                  <a:extLst>
                    <a:ext uri="{FF2B5EF4-FFF2-40B4-BE49-F238E27FC236}">
                      <a16:creationId xmlns:a16="http://schemas.microsoft.com/office/drawing/2014/main" id="{87F4BAD9-9D17-EB2E-2766-E3F160ED7BE9}"/>
                    </a:ext>
                  </a:extLst>
                </p:cNvPr>
                <p:cNvSpPr>
                  <a:spLocks noChangeAspect="1"/>
                </p:cNvSpPr>
                <p:nvPr/>
              </p:nvSpPr>
              <p:spPr>
                <a:xfrm>
                  <a:off x="6084678" y="2996397"/>
                  <a:ext cx="109728" cy="10972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33" name="Oval 132">
                  <a:extLst>
                    <a:ext uri="{FF2B5EF4-FFF2-40B4-BE49-F238E27FC236}">
                      <a16:creationId xmlns:a16="http://schemas.microsoft.com/office/drawing/2014/main" id="{FCEE738A-9AB6-7D9F-5603-BB83BE48051D}"/>
                    </a:ext>
                  </a:extLst>
                </p:cNvPr>
                <p:cNvSpPr>
                  <a:spLocks noChangeAspect="1"/>
                </p:cNvSpPr>
                <p:nvPr/>
              </p:nvSpPr>
              <p:spPr>
                <a:xfrm>
                  <a:off x="6173366" y="2808674"/>
                  <a:ext cx="109728" cy="10972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grpSp>
          <p:grpSp>
            <p:nvGrpSpPr>
              <p:cNvPr id="113" name="Group 112">
                <a:extLst>
                  <a:ext uri="{FF2B5EF4-FFF2-40B4-BE49-F238E27FC236}">
                    <a16:creationId xmlns:a16="http://schemas.microsoft.com/office/drawing/2014/main" id="{0C855D8D-33BD-48D9-4AD2-4A75F3BC450D}"/>
                  </a:ext>
                </a:extLst>
              </p:cNvPr>
              <p:cNvGrpSpPr/>
              <p:nvPr/>
            </p:nvGrpSpPr>
            <p:grpSpPr>
              <a:xfrm>
                <a:off x="2680913" y="3380469"/>
                <a:ext cx="3811183" cy="5168292"/>
                <a:chOff x="2680913" y="3380469"/>
                <a:chExt cx="3811183" cy="5168292"/>
              </a:xfrm>
            </p:grpSpPr>
            <p:cxnSp>
              <p:nvCxnSpPr>
                <p:cNvPr id="119" name="Straight Connector 118">
                  <a:extLst>
                    <a:ext uri="{FF2B5EF4-FFF2-40B4-BE49-F238E27FC236}">
                      <a16:creationId xmlns:a16="http://schemas.microsoft.com/office/drawing/2014/main" id="{8B0EA6D1-5DA7-5546-ED7C-84D57220E9F0}"/>
                    </a:ext>
                  </a:extLst>
                </p:cNvPr>
                <p:cNvCxnSpPr/>
                <p:nvPr/>
              </p:nvCxnSpPr>
              <p:spPr>
                <a:xfrm flipH="1">
                  <a:off x="2680913" y="3380469"/>
                  <a:ext cx="1625900" cy="467196"/>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6D0D7CEC-0DB2-4E7F-8D38-061403840B27}"/>
                    </a:ext>
                  </a:extLst>
                </p:cNvPr>
                <p:cNvCxnSpPr/>
                <p:nvPr/>
              </p:nvCxnSpPr>
              <p:spPr>
                <a:xfrm rot="5400000" flipV="1">
                  <a:off x="345167" y="6170260"/>
                  <a:ext cx="4721680" cy="7919"/>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AE8832AC-D704-6F85-019F-CD826FD7D281}"/>
                    </a:ext>
                  </a:extLst>
                </p:cNvPr>
                <p:cNvCxnSpPr/>
                <p:nvPr/>
              </p:nvCxnSpPr>
              <p:spPr>
                <a:xfrm flipV="1">
                  <a:off x="2695752" y="8491727"/>
                  <a:ext cx="3795660" cy="15498"/>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7CA4B1FA-BE60-A1EE-26E2-61E77069DDFF}"/>
                    </a:ext>
                  </a:extLst>
                </p:cNvPr>
                <p:cNvCxnSpPr/>
                <p:nvPr/>
              </p:nvCxnSpPr>
              <p:spPr>
                <a:xfrm rot="5400000" flipV="1">
                  <a:off x="4126609" y="6183961"/>
                  <a:ext cx="4721680" cy="7919"/>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8C7657BE-04BC-64EA-A3C7-17E78A5E47DC}"/>
                    </a:ext>
                  </a:extLst>
                </p:cNvPr>
                <p:cNvCxnSpPr/>
                <p:nvPr/>
              </p:nvCxnSpPr>
              <p:spPr>
                <a:xfrm>
                  <a:off x="4602892" y="3400328"/>
                  <a:ext cx="1889204" cy="444120"/>
                </a:xfrm>
                <a:prstGeom prst="line">
                  <a:avLst/>
                </a:prstGeom>
                <a:ln w="25400" cmpd="sng">
                  <a:solidFill>
                    <a:schemeClr val="tx1">
                      <a:lumMod val="75000"/>
                      <a:lumOff val="2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14" name="Oval 113">
                <a:extLst>
                  <a:ext uri="{FF2B5EF4-FFF2-40B4-BE49-F238E27FC236}">
                    <a16:creationId xmlns:a16="http://schemas.microsoft.com/office/drawing/2014/main" id="{FC7D210E-528D-1B38-2B53-A28BB979B8A3}"/>
                  </a:ext>
                </a:extLst>
              </p:cNvPr>
              <p:cNvSpPr/>
              <p:nvPr/>
            </p:nvSpPr>
            <p:spPr>
              <a:xfrm>
                <a:off x="4306812" y="3312959"/>
                <a:ext cx="322725" cy="134217"/>
              </a:xfrm>
              <a:prstGeom prst="ellipse">
                <a:avLst/>
              </a:prstGeom>
              <a:noFill/>
              <a:ln w="19050">
                <a:solidFill>
                  <a:schemeClr val="tx1">
                    <a:lumMod val="85000"/>
                    <a:lumOff val="1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ndara" panose="020E0502030303020204" pitchFamily="34" charset="0"/>
                  <a:ea typeface="Myriad Pro" charset="0"/>
                  <a:cs typeface="Myriad Pro" charset="0"/>
                </a:endParaRPr>
              </a:p>
            </p:txBody>
          </p:sp>
          <p:sp>
            <p:nvSpPr>
              <p:cNvPr id="115" name="TextBox 114">
                <a:extLst>
                  <a:ext uri="{FF2B5EF4-FFF2-40B4-BE49-F238E27FC236}">
                    <a16:creationId xmlns:a16="http://schemas.microsoft.com/office/drawing/2014/main" id="{ADDECDF7-B6B0-EDE0-7DFA-FB526078BE12}"/>
                  </a:ext>
                </a:extLst>
              </p:cNvPr>
              <p:cNvSpPr txBox="1"/>
              <p:nvPr/>
            </p:nvSpPr>
            <p:spPr>
              <a:xfrm>
                <a:off x="4586336" y="6095104"/>
                <a:ext cx="1352068" cy="467411"/>
              </a:xfrm>
              <a:prstGeom prst="rect">
                <a:avLst/>
              </a:prstGeom>
              <a:noFill/>
            </p:spPr>
            <p:txBody>
              <a:bodyPr wrap="none" rtlCol="0">
                <a:spAutoFit/>
              </a:bodyPr>
              <a:lstStyle/>
              <a:p>
                <a:r>
                  <a:rPr lang="en-US" sz="1050" dirty="0">
                    <a:latin typeface="Candara" panose="020E0502030303020204" pitchFamily="34" charset="0"/>
                    <a:ea typeface="Myriad Pro" charset="0"/>
                    <a:cs typeface="Myriad Pro" charset="0"/>
                  </a:rPr>
                  <a:t>Leaky gut</a:t>
                </a:r>
              </a:p>
            </p:txBody>
          </p:sp>
          <p:sp>
            <p:nvSpPr>
              <p:cNvPr id="116" name="TextBox 115">
                <a:extLst>
                  <a:ext uri="{FF2B5EF4-FFF2-40B4-BE49-F238E27FC236}">
                    <a16:creationId xmlns:a16="http://schemas.microsoft.com/office/drawing/2014/main" id="{86F930C4-3CA8-8FEE-7F97-3CAD9631C991}"/>
                  </a:ext>
                </a:extLst>
              </p:cNvPr>
              <p:cNvSpPr txBox="1"/>
              <p:nvPr/>
            </p:nvSpPr>
            <p:spPr>
              <a:xfrm>
                <a:off x="3616947" y="7800738"/>
                <a:ext cx="1741578" cy="764853"/>
              </a:xfrm>
              <a:prstGeom prst="rect">
                <a:avLst/>
              </a:prstGeom>
              <a:noFill/>
            </p:spPr>
            <p:txBody>
              <a:bodyPr wrap="none" rtlCol="0">
                <a:spAutoFit/>
              </a:bodyPr>
              <a:lstStyle/>
              <a:p>
                <a:r>
                  <a:rPr lang="en-US" sz="1050" dirty="0">
                    <a:solidFill>
                      <a:srgbClr val="FF1ED5"/>
                    </a:solidFill>
                    <a:latin typeface="Candara" panose="020E0502030303020204" pitchFamily="34" charset="0"/>
                    <a:ea typeface="Myriad Pro" charset="0"/>
                    <a:cs typeface="Myriad Pro" charset="0"/>
                  </a:rPr>
                  <a:t>Increased</a:t>
                </a:r>
              </a:p>
              <a:p>
                <a:r>
                  <a:rPr lang="en-US" sz="1050" dirty="0">
                    <a:solidFill>
                      <a:srgbClr val="FF1ED5"/>
                    </a:solidFill>
                    <a:latin typeface="Candara" panose="020E0502030303020204" pitchFamily="34" charset="0"/>
                    <a:ea typeface="Myriad Pro" charset="0"/>
                    <a:cs typeface="Myriad Pro" charset="0"/>
                  </a:rPr>
                  <a:t>Inflammation</a:t>
                </a:r>
              </a:p>
            </p:txBody>
          </p:sp>
        </p:grpSp>
        <p:sp>
          <p:nvSpPr>
            <p:cNvPr id="191" name="TextBox 190">
              <a:extLst>
                <a:ext uri="{FF2B5EF4-FFF2-40B4-BE49-F238E27FC236}">
                  <a16:creationId xmlns:a16="http://schemas.microsoft.com/office/drawing/2014/main" id="{67C04E35-275E-76E0-2A60-F91392512374}"/>
                </a:ext>
              </a:extLst>
            </p:cNvPr>
            <p:cNvSpPr txBox="1"/>
            <p:nvPr/>
          </p:nvSpPr>
          <p:spPr>
            <a:xfrm>
              <a:off x="5856002" y="651604"/>
              <a:ext cx="701475" cy="338555"/>
            </a:xfrm>
            <a:prstGeom prst="rect">
              <a:avLst/>
            </a:prstGeom>
            <a:noFill/>
          </p:spPr>
          <p:txBody>
            <a:bodyPr wrap="none" rtlCol="0">
              <a:spAutoFit/>
            </a:bodyPr>
            <a:lstStyle/>
            <a:p>
              <a:r>
                <a:rPr lang="en-US" sz="1050" dirty="0">
                  <a:latin typeface="Candara" panose="020E0502030303020204" pitchFamily="34" charset="0"/>
                  <a:ea typeface="Myriad Pro" charset="0"/>
                  <a:cs typeface="Myriad Pro" charset="0"/>
                </a:rPr>
                <a:t>Colitis</a:t>
              </a:r>
            </a:p>
          </p:txBody>
        </p:sp>
      </p:grpSp>
      <p:sp>
        <p:nvSpPr>
          <p:cNvPr id="196" name="Shape 195">
            <a:extLst>
              <a:ext uri="{FF2B5EF4-FFF2-40B4-BE49-F238E27FC236}">
                <a16:creationId xmlns:a16="http://schemas.microsoft.com/office/drawing/2014/main" id="{1155A590-3EE4-75B5-08CB-A607E4DB7F7E}"/>
              </a:ext>
            </a:extLst>
          </p:cNvPr>
          <p:cNvSpPr/>
          <p:nvPr/>
        </p:nvSpPr>
        <p:spPr>
          <a:xfrm rot="1632519">
            <a:off x="3777688" y="812855"/>
            <a:ext cx="1503594" cy="1016965"/>
          </a:xfrm>
          <a:prstGeom prst="swooshArrow">
            <a:avLst>
              <a:gd name="adj1" fmla="val 25000"/>
              <a:gd name="adj2" fmla="val 25000"/>
            </a:avLst>
          </a:prstGeom>
          <a:gradFill flip="none" rotWithShape="1">
            <a:gsLst>
              <a:gs pos="0">
                <a:srgbClr val="FF0000"/>
              </a:gs>
              <a:gs pos="51000">
                <a:schemeClr val="accent2">
                  <a:lumMod val="75000"/>
                </a:schemeClr>
              </a:gs>
              <a:gs pos="100000">
                <a:srgbClr val="FFC000"/>
              </a:gs>
            </a:gsLst>
            <a:path path="circle">
              <a:fillToRect l="100000" t="100000"/>
            </a:path>
            <a:tileRect r="-100000" b="-100000"/>
          </a:gradFill>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050"/>
          </a:p>
        </p:txBody>
      </p:sp>
      <p:grpSp>
        <p:nvGrpSpPr>
          <p:cNvPr id="216" name="Group 215">
            <a:extLst>
              <a:ext uri="{FF2B5EF4-FFF2-40B4-BE49-F238E27FC236}">
                <a16:creationId xmlns:a16="http://schemas.microsoft.com/office/drawing/2014/main" id="{9438AEDC-C785-2173-C170-8258108A4948}"/>
              </a:ext>
            </a:extLst>
          </p:cNvPr>
          <p:cNvGrpSpPr/>
          <p:nvPr/>
        </p:nvGrpSpPr>
        <p:grpSpPr>
          <a:xfrm>
            <a:off x="3755030" y="3462820"/>
            <a:ext cx="1637541" cy="1650169"/>
            <a:chOff x="3482707" y="4617093"/>
            <a:chExt cx="2183387" cy="2200225"/>
          </a:xfrm>
        </p:grpSpPr>
        <p:sp>
          <p:nvSpPr>
            <p:cNvPr id="197" name="Shape 196">
              <a:extLst>
                <a:ext uri="{FF2B5EF4-FFF2-40B4-BE49-F238E27FC236}">
                  <a16:creationId xmlns:a16="http://schemas.microsoft.com/office/drawing/2014/main" id="{22254137-FD1E-C429-6924-4F6D5178867A}"/>
                </a:ext>
              </a:extLst>
            </p:cNvPr>
            <p:cNvSpPr/>
            <p:nvPr/>
          </p:nvSpPr>
          <p:spPr>
            <a:xfrm rot="12277214">
              <a:off x="3482707" y="5461365"/>
              <a:ext cx="2004792" cy="1355953"/>
            </a:xfrm>
            <a:prstGeom prst="swooshArrow">
              <a:avLst>
                <a:gd name="adj1" fmla="val 25000"/>
                <a:gd name="adj2" fmla="val 25000"/>
              </a:avLst>
            </a:prstGeom>
            <a:gradFill flip="none" rotWithShape="1">
              <a:gsLst>
                <a:gs pos="0">
                  <a:srgbClr val="FF0000"/>
                </a:gs>
                <a:gs pos="51000">
                  <a:schemeClr val="accent2">
                    <a:lumMod val="75000"/>
                  </a:schemeClr>
                </a:gs>
                <a:gs pos="100000">
                  <a:srgbClr val="FFC000"/>
                </a:gs>
              </a:gsLst>
              <a:path path="circle">
                <a:fillToRect l="100000" t="100000"/>
              </a:path>
              <a:tileRect r="-100000" b="-100000"/>
            </a:gradFill>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050"/>
            </a:p>
          </p:txBody>
        </p:sp>
        <p:grpSp>
          <p:nvGrpSpPr>
            <p:cNvPr id="198" name="Group 197">
              <a:extLst>
                <a:ext uri="{FF2B5EF4-FFF2-40B4-BE49-F238E27FC236}">
                  <a16:creationId xmlns:a16="http://schemas.microsoft.com/office/drawing/2014/main" id="{4E3610D7-FD5D-2FBA-3B3E-6D3FDD74FA9C}"/>
                </a:ext>
              </a:extLst>
            </p:cNvPr>
            <p:cNvGrpSpPr/>
            <p:nvPr/>
          </p:nvGrpSpPr>
          <p:grpSpPr>
            <a:xfrm>
              <a:off x="3577288" y="4617093"/>
              <a:ext cx="2088806" cy="1163681"/>
              <a:chOff x="-163696" y="857202"/>
              <a:chExt cx="3063384" cy="1706621"/>
            </a:xfrm>
          </p:grpSpPr>
          <p:grpSp>
            <p:nvGrpSpPr>
              <p:cNvPr id="199" name="Group 198">
                <a:extLst>
                  <a:ext uri="{FF2B5EF4-FFF2-40B4-BE49-F238E27FC236}">
                    <a16:creationId xmlns:a16="http://schemas.microsoft.com/office/drawing/2014/main" id="{A4A18E9A-1C3C-9A64-F818-6946ABD6C99D}"/>
                  </a:ext>
                </a:extLst>
              </p:cNvPr>
              <p:cNvGrpSpPr/>
              <p:nvPr/>
            </p:nvGrpSpPr>
            <p:grpSpPr>
              <a:xfrm>
                <a:off x="-163696" y="857202"/>
                <a:ext cx="2963350" cy="1706621"/>
                <a:chOff x="124736" y="4462720"/>
                <a:chExt cx="2963350" cy="1706621"/>
              </a:xfrm>
            </p:grpSpPr>
            <p:sp>
              <p:nvSpPr>
                <p:cNvPr id="201" name="Rounded Rectangle 200">
                  <a:extLst>
                    <a:ext uri="{FF2B5EF4-FFF2-40B4-BE49-F238E27FC236}">
                      <a16:creationId xmlns:a16="http://schemas.microsoft.com/office/drawing/2014/main" id="{B2C0E7E9-A96E-0FF5-84CC-DE88570D3453}"/>
                    </a:ext>
                  </a:extLst>
                </p:cNvPr>
                <p:cNvSpPr/>
                <p:nvPr/>
              </p:nvSpPr>
              <p:spPr>
                <a:xfrm rot="5400000">
                  <a:off x="753100" y="3834356"/>
                  <a:ext cx="1706621" cy="2963350"/>
                </a:xfrm>
                <a:prstGeom prst="roundRect">
                  <a:avLst/>
                </a:prstGeom>
                <a:solidFill>
                  <a:schemeClr val="bg1">
                    <a:lumMod val="8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Avenir Book" panose="02000503020000020003" pitchFamily="2" charset="0"/>
                  </a:endParaRPr>
                </a:p>
              </p:txBody>
            </p:sp>
            <p:cxnSp>
              <p:nvCxnSpPr>
                <p:cNvPr id="202" name="Straight Connector 201">
                  <a:extLst>
                    <a:ext uri="{FF2B5EF4-FFF2-40B4-BE49-F238E27FC236}">
                      <a16:creationId xmlns:a16="http://schemas.microsoft.com/office/drawing/2014/main" id="{61C9066B-510B-9473-BA42-650AFBFBECCB}"/>
                    </a:ext>
                  </a:extLst>
                </p:cNvPr>
                <p:cNvCxnSpPr/>
                <p:nvPr/>
              </p:nvCxnSpPr>
              <p:spPr>
                <a:xfrm rot="5400000" flipH="1">
                  <a:off x="802833" y="5754368"/>
                  <a:ext cx="88652" cy="208710"/>
                </a:xfrm>
                <a:prstGeom prst="line">
                  <a:avLst/>
                </a:prstGeom>
                <a:ln w="19050">
                  <a:solidFill>
                    <a:srgbClr val="0432FF"/>
                  </a:solidFill>
                </a:ln>
              </p:spPr>
              <p:style>
                <a:lnRef idx="2">
                  <a:schemeClr val="accent1"/>
                </a:lnRef>
                <a:fillRef idx="0">
                  <a:schemeClr val="accent1"/>
                </a:fillRef>
                <a:effectRef idx="1">
                  <a:schemeClr val="accent1"/>
                </a:effectRef>
                <a:fontRef idx="minor">
                  <a:schemeClr val="tx1"/>
                </a:fontRef>
              </p:style>
            </p:cxnSp>
            <p:sp>
              <p:nvSpPr>
                <p:cNvPr id="203" name="Freeform 202">
                  <a:extLst>
                    <a:ext uri="{FF2B5EF4-FFF2-40B4-BE49-F238E27FC236}">
                      <a16:creationId xmlns:a16="http://schemas.microsoft.com/office/drawing/2014/main" id="{4EA2CEEB-1152-4979-A644-792EFDCC6D5E}"/>
                    </a:ext>
                  </a:extLst>
                </p:cNvPr>
                <p:cNvSpPr/>
                <p:nvPr/>
              </p:nvSpPr>
              <p:spPr>
                <a:xfrm rot="5400000">
                  <a:off x="452062" y="5241424"/>
                  <a:ext cx="661115" cy="355567"/>
                </a:xfrm>
                <a:custGeom>
                  <a:avLst/>
                  <a:gdLst>
                    <a:gd name="connsiteX0" fmla="*/ 782375 w 783605"/>
                    <a:gd name="connsiteY0" fmla="*/ 0 h 283711"/>
                    <a:gd name="connsiteX1" fmla="*/ 766047 w 783605"/>
                    <a:gd name="connsiteY1" fmla="*/ 65315 h 283711"/>
                    <a:gd name="connsiteX2" fmla="*/ 659911 w 783605"/>
                    <a:gd name="connsiteY2" fmla="*/ 65315 h 283711"/>
                    <a:gd name="connsiteX3" fmla="*/ 512954 w 783605"/>
                    <a:gd name="connsiteY3" fmla="*/ 81643 h 283711"/>
                    <a:gd name="connsiteX4" fmla="*/ 423147 w 783605"/>
                    <a:gd name="connsiteY4" fmla="*/ 146958 h 283711"/>
                    <a:gd name="connsiteX5" fmla="*/ 374161 w 783605"/>
                    <a:gd name="connsiteY5" fmla="*/ 277586 h 283711"/>
                    <a:gd name="connsiteX6" fmla="*/ 284354 w 783605"/>
                    <a:gd name="connsiteY6" fmla="*/ 253093 h 283711"/>
                    <a:gd name="connsiteX7" fmla="*/ 227204 w 783605"/>
                    <a:gd name="connsiteY7" fmla="*/ 171450 h 283711"/>
                    <a:gd name="connsiteX8" fmla="*/ 129232 w 783605"/>
                    <a:gd name="connsiteY8" fmla="*/ 195943 h 283711"/>
                    <a:gd name="connsiteX9" fmla="*/ 6768 w 783605"/>
                    <a:gd name="connsiteY9" fmla="*/ 204108 h 283711"/>
                    <a:gd name="connsiteX10" fmla="*/ 14932 w 783605"/>
                    <a:gd name="connsiteY10" fmla="*/ 114300 h 28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3605" h="283711">
                      <a:moveTo>
                        <a:pt x="782375" y="0"/>
                      </a:moveTo>
                      <a:cubicBezTo>
                        <a:pt x="784416" y="27214"/>
                        <a:pt x="786458" y="54429"/>
                        <a:pt x="766047" y="65315"/>
                      </a:cubicBezTo>
                      <a:cubicBezTo>
                        <a:pt x="745636" y="76201"/>
                        <a:pt x="702093" y="62594"/>
                        <a:pt x="659911" y="65315"/>
                      </a:cubicBezTo>
                      <a:cubicBezTo>
                        <a:pt x="617729" y="68036"/>
                        <a:pt x="552415" y="68036"/>
                        <a:pt x="512954" y="81643"/>
                      </a:cubicBezTo>
                      <a:cubicBezTo>
                        <a:pt x="473493" y="95250"/>
                        <a:pt x="446279" y="114301"/>
                        <a:pt x="423147" y="146958"/>
                      </a:cubicBezTo>
                      <a:cubicBezTo>
                        <a:pt x="400015" y="179615"/>
                        <a:pt x="397293" y="259897"/>
                        <a:pt x="374161" y="277586"/>
                      </a:cubicBezTo>
                      <a:cubicBezTo>
                        <a:pt x="351029" y="295275"/>
                        <a:pt x="308847" y="270782"/>
                        <a:pt x="284354" y="253093"/>
                      </a:cubicBezTo>
                      <a:cubicBezTo>
                        <a:pt x="259861" y="235404"/>
                        <a:pt x="253058" y="180975"/>
                        <a:pt x="227204" y="171450"/>
                      </a:cubicBezTo>
                      <a:cubicBezTo>
                        <a:pt x="201350" y="161925"/>
                        <a:pt x="165971" y="190500"/>
                        <a:pt x="129232" y="195943"/>
                      </a:cubicBezTo>
                      <a:cubicBezTo>
                        <a:pt x="92493" y="201386"/>
                        <a:pt x="25818" y="217715"/>
                        <a:pt x="6768" y="204108"/>
                      </a:cubicBezTo>
                      <a:cubicBezTo>
                        <a:pt x="-12282" y="190501"/>
                        <a:pt x="14932" y="114300"/>
                        <a:pt x="14932" y="114300"/>
                      </a:cubicBezTo>
                    </a:path>
                  </a:pathLst>
                </a:custGeom>
                <a:noFill/>
                <a:ln w="254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Avenir Book" panose="02000503020000020003" pitchFamily="2" charset="0"/>
                  </a:endParaRPr>
                </a:p>
              </p:txBody>
            </p:sp>
            <p:grpSp>
              <p:nvGrpSpPr>
                <p:cNvPr id="204" name="Group 203">
                  <a:extLst>
                    <a:ext uri="{FF2B5EF4-FFF2-40B4-BE49-F238E27FC236}">
                      <a16:creationId xmlns:a16="http://schemas.microsoft.com/office/drawing/2014/main" id="{DEDA08CE-F7AD-0A54-07C1-C986E4618E24}"/>
                    </a:ext>
                  </a:extLst>
                </p:cNvPr>
                <p:cNvGrpSpPr/>
                <p:nvPr/>
              </p:nvGrpSpPr>
              <p:grpSpPr>
                <a:xfrm>
                  <a:off x="901150" y="5455909"/>
                  <a:ext cx="533951" cy="577838"/>
                  <a:chOff x="10704415" y="3119653"/>
                  <a:chExt cx="1074719" cy="1022168"/>
                </a:xfrm>
              </p:grpSpPr>
              <p:sp>
                <p:nvSpPr>
                  <p:cNvPr id="214" name="Freeform 213">
                    <a:extLst>
                      <a:ext uri="{FF2B5EF4-FFF2-40B4-BE49-F238E27FC236}">
                        <a16:creationId xmlns:a16="http://schemas.microsoft.com/office/drawing/2014/main" id="{421AC00A-0A40-034C-A63F-BC13621348E6}"/>
                      </a:ext>
                    </a:extLst>
                  </p:cNvPr>
                  <p:cNvSpPr/>
                  <p:nvPr/>
                </p:nvSpPr>
                <p:spPr>
                  <a:xfrm>
                    <a:off x="10704415" y="3119653"/>
                    <a:ext cx="1074719" cy="1022168"/>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40000">
                        <a:srgbClr val="FF6070"/>
                      </a:gs>
                      <a:gs pos="100000">
                        <a:srgbClr val="FFFFFF"/>
                      </a:gs>
                    </a:gsLst>
                    <a:path path="circle">
                      <a:fillToRect l="100000" t="100000"/>
                    </a:path>
                    <a:tileRect r="-100000" b="-100000"/>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Avenir Book" panose="02000503020000020003" pitchFamily="2" charset="0"/>
                    </a:endParaRPr>
                  </a:p>
                </p:txBody>
              </p:sp>
              <p:sp>
                <p:nvSpPr>
                  <p:cNvPr id="215" name="Oval 214">
                    <a:extLst>
                      <a:ext uri="{FF2B5EF4-FFF2-40B4-BE49-F238E27FC236}">
                        <a16:creationId xmlns:a16="http://schemas.microsoft.com/office/drawing/2014/main" id="{F2527C1F-46F6-A542-CC4B-3E4005EDCD5D}"/>
                      </a:ext>
                    </a:extLst>
                  </p:cNvPr>
                  <p:cNvSpPr/>
                  <p:nvPr/>
                </p:nvSpPr>
                <p:spPr>
                  <a:xfrm>
                    <a:off x="11016954" y="3744360"/>
                    <a:ext cx="434752" cy="194654"/>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Avenir Book" panose="02000503020000020003" pitchFamily="2" charset="0"/>
                    </a:endParaRPr>
                  </a:p>
                </p:txBody>
              </p:sp>
            </p:grpSp>
            <p:grpSp>
              <p:nvGrpSpPr>
                <p:cNvPr id="205" name="Group 204">
                  <a:extLst>
                    <a:ext uri="{FF2B5EF4-FFF2-40B4-BE49-F238E27FC236}">
                      <a16:creationId xmlns:a16="http://schemas.microsoft.com/office/drawing/2014/main" id="{832555AF-B422-8F8D-D6BC-32A3AE4CD82F}"/>
                    </a:ext>
                  </a:extLst>
                </p:cNvPr>
                <p:cNvGrpSpPr/>
                <p:nvPr/>
              </p:nvGrpSpPr>
              <p:grpSpPr>
                <a:xfrm>
                  <a:off x="360755" y="5450326"/>
                  <a:ext cx="467999" cy="577839"/>
                  <a:chOff x="10629420" y="3108420"/>
                  <a:chExt cx="941974" cy="1022168"/>
                </a:xfrm>
              </p:grpSpPr>
              <p:sp>
                <p:nvSpPr>
                  <p:cNvPr id="212" name="Freeform 211">
                    <a:extLst>
                      <a:ext uri="{FF2B5EF4-FFF2-40B4-BE49-F238E27FC236}">
                        <a16:creationId xmlns:a16="http://schemas.microsoft.com/office/drawing/2014/main" id="{F98D7796-D404-6388-6EDE-F963F5731EBA}"/>
                      </a:ext>
                    </a:extLst>
                  </p:cNvPr>
                  <p:cNvSpPr/>
                  <p:nvPr/>
                </p:nvSpPr>
                <p:spPr>
                  <a:xfrm>
                    <a:off x="10629420" y="3108420"/>
                    <a:ext cx="941974" cy="1022168"/>
                  </a:xfrm>
                  <a:custGeom>
                    <a:avLst/>
                    <a:gdLst>
                      <a:gd name="connsiteX0" fmla="*/ 1687468 w 1700478"/>
                      <a:gd name="connsiteY0" fmla="*/ 645906 h 2159033"/>
                      <a:gd name="connsiteX1" fmla="*/ 1645832 w 1700478"/>
                      <a:gd name="connsiteY1" fmla="*/ 1916082 h 2159033"/>
                      <a:gd name="connsiteX2" fmla="*/ 1167023 w 1700478"/>
                      <a:gd name="connsiteY2" fmla="*/ 2145131 h 2159033"/>
                      <a:gd name="connsiteX3" fmla="*/ 251038 w 1700478"/>
                      <a:gd name="connsiteY3" fmla="*/ 2082663 h 2159033"/>
                      <a:gd name="connsiteX4" fmla="*/ 84496 w 1700478"/>
                      <a:gd name="connsiteY4" fmla="*/ 1666212 h 2159033"/>
                      <a:gd name="connsiteX5" fmla="*/ 63678 w 1700478"/>
                      <a:gd name="connsiteY5" fmla="*/ 604261 h 2159033"/>
                      <a:gd name="connsiteX6" fmla="*/ 1224 w 1700478"/>
                      <a:gd name="connsiteY6" fmla="*/ 125342 h 2159033"/>
                      <a:gd name="connsiteX7" fmla="*/ 126131 w 1700478"/>
                      <a:gd name="connsiteY7" fmla="*/ 146164 h 2159033"/>
                      <a:gd name="connsiteX8" fmla="*/ 105314 w 1700478"/>
                      <a:gd name="connsiteY8" fmla="*/ 354390 h 2159033"/>
                      <a:gd name="connsiteX9" fmla="*/ 146949 w 1700478"/>
                      <a:gd name="connsiteY9" fmla="*/ 625083 h 2159033"/>
                      <a:gd name="connsiteX10" fmla="*/ 209403 w 1700478"/>
                      <a:gd name="connsiteY10" fmla="*/ 229455 h 2159033"/>
                      <a:gd name="connsiteX11" fmla="*/ 396763 w 1700478"/>
                      <a:gd name="connsiteY11" fmla="*/ 229455 h 2159033"/>
                      <a:gd name="connsiteX12" fmla="*/ 292674 w 1700478"/>
                      <a:gd name="connsiteY12" fmla="*/ 520971 h 2159033"/>
                      <a:gd name="connsiteX13" fmla="*/ 459217 w 1700478"/>
                      <a:gd name="connsiteY13" fmla="*/ 625083 h 2159033"/>
                      <a:gd name="connsiteX14" fmla="*/ 542488 w 1700478"/>
                      <a:gd name="connsiteY14" fmla="*/ 416858 h 2159033"/>
                      <a:gd name="connsiteX15" fmla="*/ 521670 w 1700478"/>
                      <a:gd name="connsiteY15" fmla="*/ 166987 h 2159033"/>
                      <a:gd name="connsiteX16" fmla="*/ 667395 w 1700478"/>
                      <a:gd name="connsiteY16" fmla="*/ 83697 h 2159033"/>
                      <a:gd name="connsiteX17" fmla="*/ 729848 w 1700478"/>
                      <a:gd name="connsiteY17" fmla="*/ 354390 h 2159033"/>
                      <a:gd name="connsiteX18" fmla="*/ 688213 w 1700478"/>
                      <a:gd name="connsiteY18" fmla="*/ 479326 h 2159033"/>
                      <a:gd name="connsiteX19" fmla="*/ 750666 w 1700478"/>
                      <a:gd name="connsiteY19" fmla="*/ 666729 h 2159033"/>
                      <a:gd name="connsiteX20" fmla="*/ 854755 w 1700478"/>
                      <a:gd name="connsiteY20" fmla="*/ 645906 h 2159033"/>
                      <a:gd name="connsiteX21" fmla="*/ 854755 w 1700478"/>
                      <a:gd name="connsiteY21" fmla="*/ 437680 h 2159033"/>
                      <a:gd name="connsiteX22" fmla="*/ 771484 w 1700478"/>
                      <a:gd name="connsiteY22" fmla="*/ 166987 h 2159033"/>
                      <a:gd name="connsiteX23" fmla="*/ 917209 w 1700478"/>
                      <a:gd name="connsiteY23" fmla="*/ 407 h 2159033"/>
                      <a:gd name="connsiteX24" fmla="*/ 958844 w 1700478"/>
                      <a:gd name="connsiteY24" fmla="*/ 125342 h 2159033"/>
                      <a:gd name="connsiteX25" fmla="*/ 917209 w 1700478"/>
                      <a:gd name="connsiteY25" fmla="*/ 291922 h 2159033"/>
                      <a:gd name="connsiteX26" fmla="*/ 979662 w 1700478"/>
                      <a:gd name="connsiteY26" fmla="*/ 520971 h 2159033"/>
                      <a:gd name="connsiteX27" fmla="*/ 1083751 w 1700478"/>
                      <a:gd name="connsiteY27" fmla="*/ 396035 h 2159033"/>
                      <a:gd name="connsiteX28" fmla="*/ 1062933 w 1700478"/>
                      <a:gd name="connsiteY28" fmla="*/ 229455 h 2159033"/>
                      <a:gd name="connsiteX29" fmla="*/ 1125387 w 1700478"/>
                      <a:gd name="connsiteY29" fmla="*/ 83697 h 2159033"/>
                      <a:gd name="connsiteX30" fmla="*/ 1208658 w 1700478"/>
                      <a:gd name="connsiteY30" fmla="*/ 208632 h 2159033"/>
                      <a:gd name="connsiteX31" fmla="*/ 1167023 w 1700478"/>
                      <a:gd name="connsiteY31" fmla="*/ 312745 h 2159033"/>
                      <a:gd name="connsiteX32" fmla="*/ 1146205 w 1700478"/>
                      <a:gd name="connsiteY32" fmla="*/ 500148 h 2159033"/>
                      <a:gd name="connsiteX33" fmla="*/ 1271112 w 1700478"/>
                      <a:gd name="connsiteY33" fmla="*/ 666729 h 2159033"/>
                      <a:gd name="connsiteX34" fmla="*/ 1312747 w 1700478"/>
                      <a:gd name="connsiteY34" fmla="*/ 458503 h 2159033"/>
                      <a:gd name="connsiteX35" fmla="*/ 1291929 w 1700478"/>
                      <a:gd name="connsiteY35" fmla="*/ 333568 h 2159033"/>
                      <a:gd name="connsiteX36" fmla="*/ 1375201 w 1700478"/>
                      <a:gd name="connsiteY36" fmla="*/ 146164 h 2159033"/>
                      <a:gd name="connsiteX37" fmla="*/ 1416836 w 1700478"/>
                      <a:gd name="connsiteY37" fmla="*/ 312745 h 2159033"/>
                      <a:gd name="connsiteX38" fmla="*/ 1416836 w 1700478"/>
                      <a:gd name="connsiteY38" fmla="*/ 583438 h 2159033"/>
                      <a:gd name="connsiteX39" fmla="*/ 1500108 w 1700478"/>
                      <a:gd name="connsiteY39" fmla="*/ 625083 h 2159033"/>
                      <a:gd name="connsiteX40" fmla="*/ 1520926 w 1700478"/>
                      <a:gd name="connsiteY40" fmla="*/ 250277 h 2159033"/>
                      <a:gd name="connsiteX41" fmla="*/ 1625015 w 1700478"/>
                      <a:gd name="connsiteY41" fmla="*/ 42052 h 2159033"/>
                      <a:gd name="connsiteX42" fmla="*/ 1687468 w 1700478"/>
                      <a:gd name="connsiteY42" fmla="*/ 645906 h 215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0478" h="2159033">
                        <a:moveTo>
                          <a:pt x="1687468" y="645906"/>
                        </a:moveTo>
                        <a:cubicBezTo>
                          <a:pt x="1690937" y="958244"/>
                          <a:pt x="1732573" y="1666211"/>
                          <a:pt x="1645832" y="1916082"/>
                        </a:cubicBezTo>
                        <a:cubicBezTo>
                          <a:pt x="1559091" y="2165953"/>
                          <a:pt x="1399489" y="2117368"/>
                          <a:pt x="1167023" y="2145131"/>
                        </a:cubicBezTo>
                        <a:cubicBezTo>
                          <a:pt x="934557" y="2172894"/>
                          <a:pt x="431459" y="2162483"/>
                          <a:pt x="251038" y="2082663"/>
                        </a:cubicBezTo>
                        <a:cubicBezTo>
                          <a:pt x="70617" y="2002843"/>
                          <a:pt x="115723" y="1912612"/>
                          <a:pt x="84496" y="1666212"/>
                        </a:cubicBezTo>
                        <a:cubicBezTo>
                          <a:pt x="53269" y="1419812"/>
                          <a:pt x="77557" y="861073"/>
                          <a:pt x="63678" y="604261"/>
                        </a:cubicBezTo>
                        <a:cubicBezTo>
                          <a:pt x="49799" y="347449"/>
                          <a:pt x="-9185" y="201691"/>
                          <a:pt x="1224" y="125342"/>
                        </a:cubicBezTo>
                        <a:cubicBezTo>
                          <a:pt x="11633" y="48993"/>
                          <a:pt x="108783" y="107989"/>
                          <a:pt x="126131" y="146164"/>
                        </a:cubicBezTo>
                        <a:cubicBezTo>
                          <a:pt x="143479" y="184339"/>
                          <a:pt x="101844" y="274570"/>
                          <a:pt x="105314" y="354390"/>
                        </a:cubicBezTo>
                        <a:cubicBezTo>
                          <a:pt x="108784" y="434210"/>
                          <a:pt x="129601" y="645905"/>
                          <a:pt x="146949" y="625083"/>
                        </a:cubicBezTo>
                        <a:cubicBezTo>
                          <a:pt x="164297" y="604261"/>
                          <a:pt x="167767" y="295393"/>
                          <a:pt x="209403" y="229455"/>
                        </a:cubicBezTo>
                        <a:cubicBezTo>
                          <a:pt x="251039" y="163517"/>
                          <a:pt x="382885" y="180869"/>
                          <a:pt x="396763" y="229455"/>
                        </a:cubicBezTo>
                        <a:cubicBezTo>
                          <a:pt x="410641" y="278041"/>
                          <a:pt x="282265" y="455033"/>
                          <a:pt x="292674" y="520971"/>
                        </a:cubicBezTo>
                        <a:cubicBezTo>
                          <a:pt x="303083" y="586909"/>
                          <a:pt x="417581" y="642435"/>
                          <a:pt x="459217" y="625083"/>
                        </a:cubicBezTo>
                        <a:cubicBezTo>
                          <a:pt x="500853" y="607731"/>
                          <a:pt x="532079" y="493207"/>
                          <a:pt x="542488" y="416858"/>
                        </a:cubicBezTo>
                        <a:cubicBezTo>
                          <a:pt x="552897" y="340509"/>
                          <a:pt x="500852" y="222514"/>
                          <a:pt x="521670" y="166987"/>
                        </a:cubicBezTo>
                        <a:cubicBezTo>
                          <a:pt x="542488" y="111460"/>
                          <a:pt x="632699" y="52463"/>
                          <a:pt x="667395" y="83697"/>
                        </a:cubicBezTo>
                        <a:cubicBezTo>
                          <a:pt x="702091" y="114931"/>
                          <a:pt x="726378" y="288452"/>
                          <a:pt x="729848" y="354390"/>
                        </a:cubicBezTo>
                        <a:cubicBezTo>
                          <a:pt x="733318" y="420328"/>
                          <a:pt x="684743" y="427269"/>
                          <a:pt x="688213" y="479326"/>
                        </a:cubicBezTo>
                        <a:cubicBezTo>
                          <a:pt x="691683" y="531383"/>
                          <a:pt x="722909" y="638966"/>
                          <a:pt x="750666" y="666729"/>
                        </a:cubicBezTo>
                        <a:cubicBezTo>
                          <a:pt x="778423" y="694492"/>
                          <a:pt x="837407" y="684081"/>
                          <a:pt x="854755" y="645906"/>
                        </a:cubicBezTo>
                        <a:cubicBezTo>
                          <a:pt x="872103" y="607731"/>
                          <a:pt x="868633" y="517500"/>
                          <a:pt x="854755" y="437680"/>
                        </a:cubicBezTo>
                        <a:cubicBezTo>
                          <a:pt x="840877" y="357860"/>
                          <a:pt x="761075" y="239866"/>
                          <a:pt x="771484" y="166987"/>
                        </a:cubicBezTo>
                        <a:cubicBezTo>
                          <a:pt x="781893" y="94108"/>
                          <a:pt x="885982" y="7348"/>
                          <a:pt x="917209" y="407"/>
                        </a:cubicBezTo>
                        <a:cubicBezTo>
                          <a:pt x="948436" y="-6534"/>
                          <a:pt x="958844" y="76756"/>
                          <a:pt x="958844" y="125342"/>
                        </a:cubicBezTo>
                        <a:cubicBezTo>
                          <a:pt x="958844" y="173928"/>
                          <a:pt x="913739" y="225984"/>
                          <a:pt x="917209" y="291922"/>
                        </a:cubicBezTo>
                        <a:cubicBezTo>
                          <a:pt x="920679" y="357860"/>
                          <a:pt x="951905" y="503619"/>
                          <a:pt x="979662" y="520971"/>
                        </a:cubicBezTo>
                        <a:cubicBezTo>
                          <a:pt x="1007419" y="538323"/>
                          <a:pt x="1069873" y="444621"/>
                          <a:pt x="1083751" y="396035"/>
                        </a:cubicBezTo>
                        <a:cubicBezTo>
                          <a:pt x="1097629" y="347449"/>
                          <a:pt x="1055994" y="281511"/>
                          <a:pt x="1062933" y="229455"/>
                        </a:cubicBezTo>
                        <a:cubicBezTo>
                          <a:pt x="1069872" y="177399"/>
                          <a:pt x="1101100" y="87167"/>
                          <a:pt x="1125387" y="83697"/>
                        </a:cubicBezTo>
                        <a:cubicBezTo>
                          <a:pt x="1149674" y="80227"/>
                          <a:pt x="1201719" y="170457"/>
                          <a:pt x="1208658" y="208632"/>
                        </a:cubicBezTo>
                        <a:cubicBezTo>
                          <a:pt x="1215597" y="246807"/>
                          <a:pt x="1177432" y="264159"/>
                          <a:pt x="1167023" y="312745"/>
                        </a:cubicBezTo>
                        <a:cubicBezTo>
                          <a:pt x="1156614" y="361331"/>
                          <a:pt x="1128857" y="441151"/>
                          <a:pt x="1146205" y="500148"/>
                        </a:cubicBezTo>
                        <a:cubicBezTo>
                          <a:pt x="1163553" y="559145"/>
                          <a:pt x="1243355" y="673670"/>
                          <a:pt x="1271112" y="666729"/>
                        </a:cubicBezTo>
                        <a:cubicBezTo>
                          <a:pt x="1298869" y="659788"/>
                          <a:pt x="1309278" y="514030"/>
                          <a:pt x="1312747" y="458503"/>
                        </a:cubicBezTo>
                        <a:cubicBezTo>
                          <a:pt x="1316216" y="402976"/>
                          <a:pt x="1281520" y="385624"/>
                          <a:pt x="1291929" y="333568"/>
                        </a:cubicBezTo>
                        <a:cubicBezTo>
                          <a:pt x="1302338" y="281512"/>
                          <a:pt x="1354383" y="149634"/>
                          <a:pt x="1375201" y="146164"/>
                        </a:cubicBezTo>
                        <a:cubicBezTo>
                          <a:pt x="1396019" y="142694"/>
                          <a:pt x="1409897" y="239866"/>
                          <a:pt x="1416836" y="312745"/>
                        </a:cubicBezTo>
                        <a:cubicBezTo>
                          <a:pt x="1423775" y="385624"/>
                          <a:pt x="1402957" y="531382"/>
                          <a:pt x="1416836" y="583438"/>
                        </a:cubicBezTo>
                        <a:cubicBezTo>
                          <a:pt x="1430715" y="635494"/>
                          <a:pt x="1482760" y="680610"/>
                          <a:pt x="1500108" y="625083"/>
                        </a:cubicBezTo>
                        <a:cubicBezTo>
                          <a:pt x="1517456" y="569556"/>
                          <a:pt x="1500108" y="347449"/>
                          <a:pt x="1520926" y="250277"/>
                        </a:cubicBezTo>
                        <a:cubicBezTo>
                          <a:pt x="1541744" y="153105"/>
                          <a:pt x="1600728" y="-20416"/>
                          <a:pt x="1625015" y="42052"/>
                        </a:cubicBezTo>
                        <a:cubicBezTo>
                          <a:pt x="1649302" y="104520"/>
                          <a:pt x="1683999" y="333568"/>
                          <a:pt x="1687468" y="645906"/>
                        </a:cubicBezTo>
                        <a:close/>
                      </a:path>
                    </a:pathLst>
                  </a:custGeom>
                  <a:gradFill flip="none" rotWithShape="1">
                    <a:gsLst>
                      <a:gs pos="37000">
                        <a:srgbClr val="FF6070"/>
                      </a:gs>
                      <a:gs pos="0">
                        <a:srgbClr val="FFFFFF"/>
                      </a:gs>
                    </a:gsLst>
                    <a:path path="circle">
                      <a:fillToRect t="100000" r="100000"/>
                    </a:path>
                    <a:tileRect l="-100000" b="-100000"/>
                  </a:gradFill>
                  <a:ln>
                    <a:solidFill>
                      <a:schemeClr val="bg2">
                        <a:lumMod val="50000"/>
                      </a:schemeClr>
                    </a:solidFill>
                  </a:ln>
                  <a:effectLst/>
                  <a:scene3d>
                    <a:camera prst="orthographicFront"/>
                    <a:lightRig rig="threePt" dir="t"/>
                  </a:scene3d>
                  <a:sp3d>
                    <a:bevelT w="152400" h="127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Avenir Book" panose="02000503020000020003" pitchFamily="2" charset="0"/>
                    </a:endParaRPr>
                  </a:p>
                </p:txBody>
              </p:sp>
              <p:sp>
                <p:nvSpPr>
                  <p:cNvPr id="213" name="Oval 212">
                    <a:extLst>
                      <a:ext uri="{FF2B5EF4-FFF2-40B4-BE49-F238E27FC236}">
                        <a16:creationId xmlns:a16="http://schemas.microsoft.com/office/drawing/2014/main" id="{F80F6ED3-4965-BCEA-D505-2111F2DE47E4}"/>
                      </a:ext>
                    </a:extLst>
                  </p:cNvPr>
                  <p:cNvSpPr/>
                  <p:nvPr/>
                </p:nvSpPr>
                <p:spPr>
                  <a:xfrm>
                    <a:off x="10892219" y="3720694"/>
                    <a:ext cx="434752" cy="194653"/>
                  </a:xfrm>
                  <a:prstGeom prst="ellipse">
                    <a:avLst/>
                  </a:prstGeom>
                  <a:gradFill flip="none" rotWithShape="1">
                    <a:gsLst>
                      <a:gs pos="39000">
                        <a:schemeClr val="accent2">
                          <a:lumMod val="40000"/>
                          <a:lumOff val="60000"/>
                        </a:schemeClr>
                      </a:gs>
                      <a:gs pos="0">
                        <a:srgbClr val="FFFFFF"/>
                      </a:gs>
                    </a:gsLst>
                    <a:path path="circle">
                      <a:fillToRect l="50000" t="50000" r="50000" b="50000"/>
                    </a:path>
                    <a:tileRect/>
                  </a:gra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Avenir Book" panose="02000503020000020003" pitchFamily="2" charset="0"/>
                    </a:endParaRPr>
                  </a:p>
                </p:txBody>
              </p:sp>
            </p:grpSp>
            <p:sp>
              <p:nvSpPr>
                <p:cNvPr id="206" name="Freeform 205">
                  <a:extLst>
                    <a:ext uri="{FF2B5EF4-FFF2-40B4-BE49-F238E27FC236}">
                      <a16:creationId xmlns:a16="http://schemas.microsoft.com/office/drawing/2014/main" id="{157EDD3B-E08A-5A29-E553-4594B87242EF}"/>
                    </a:ext>
                  </a:extLst>
                </p:cNvPr>
                <p:cNvSpPr/>
                <p:nvPr/>
              </p:nvSpPr>
              <p:spPr>
                <a:xfrm rot="5400000">
                  <a:off x="847765" y="5854671"/>
                  <a:ext cx="40822" cy="171450"/>
                </a:xfrm>
                <a:custGeom>
                  <a:avLst/>
                  <a:gdLst>
                    <a:gd name="connsiteX0" fmla="*/ 0 w 40822"/>
                    <a:gd name="connsiteY0" fmla="*/ 171450 h 171450"/>
                    <a:gd name="connsiteX1" fmla="*/ 40822 w 40822"/>
                    <a:gd name="connsiteY1" fmla="*/ 73479 h 171450"/>
                    <a:gd name="connsiteX2" fmla="*/ 0 w 40822"/>
                    <a:gd name="connsiteY2" fmla="*/ 0 h 171450"/>
                  </a:gdLst>
                  <a:ahLst/>
                  <a:cxnLst>
                    <a:cxn ang="0">
                      <a:pos x="connsiteX0" y="connsiteY0"/>
                    </a:cxn>
                    <a:cxn ang="0">
                      <a:pos x="connsiteX1" y="connsiteY1"/>
                    </a:cxn>
                    <a:cxn ang="0">
                      <a:pos x="connsiteX2" y="connsiteY2"/>
                    </a:cxn>
                  </a:cxnLst>
                  <a:rect l="l" t="t" r="r" b="b"/>
                  <a:pathLst>
                    <a:path w="40822" h="171450">
                      <a:moveTo>
                        <a:pt x="0" y="171450"/>
                      </a:moveTo>
                      <a:cubicBezTo>
                        <a:pt x="20411" y="136752"/>
                        <a:pt x="40822" y="102054"/>
                        <a:pt x="40822" y="73479"/>
                      </a:cubicBezTo>
                      <a:cubicBezTo>
                        <a:pt x="40822" y="44904"/>
                        <a:pt x="0" y="0"/>
                        <a:pt x="0" y="0"/>
                      </a:cubicBezTo>
                    </a:path>
                  </a:pathLst>
                </a:custGeom>
                <a:noFill/>
                <a:ln w="254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Avenir Book" panose="02000503020000020003" pitchFamily="2" charset="0"/>
                  </a:endParaRPr>
                </a:p>
              </p:txBody>
            </p:sp>
            <p:sp>
              <p:nvSpPr>
                <p:cNvPr id="207" name="Freeform 206">
                  <a:extLst>
                    <a:ext uri="{FF2B5EF4-FFF2-40B4-BE49-F238E27FC236}">
                      <a16:creationId xmlns:a16="http://schemas.microsoft.com/office/drawing/2014/main" id="{919B74BB-8DC5-5358-BFED-CB1EB4936B08}"/>
                    </a:ext>
                  </a:extLst>
                </p:cNvPr>
                <p:cNvSpPr/>
                <p:nvPr/>
              </p:nvSpPr>
              <p:spPr>
                <a:xfrm rot="5400000">
                  <a:off x="850487" y="5713157"/>
                  <a:ext cx="40822" cy="171450"/>
                </a:xfrm>
                <a:custGeom>
                  <a:avLst/>
                  <a:gdLst>
                    <a:gd name="connsiteX0" fmla="*/ 0 w 40822"/>
                    <a:gd name="connsiteY0" fmla="*/ 171450 h 171450"/>
                    <a:gd name="connsiteX1" fmla="*/ 40822 w 40822"/>
                    <a:gd name="connsiteY1" fmla="*/ 73479 h 171450"/>
                    <a:gd name="connsiteX2" fmla="*/ 0 w 40822"/>
                    <a:gd name="connsiteY2" fmla="*/ 0 h 171450"/>
                  </a:gdLst>
                  <a:ahLst/>
                  <a:cxnLst>
                    <a:cxn ang="0">
                      <a:pos x="connsiteX0" y="connsiteY0"/>
                    </a:cxn>
                    <a:cxn ang="0">
                      <a:pos x="connsiteX1" y="connsiteY1"/>
                    </a:cxn>
                    <a:cxn ang="0">
                      <a:pos x="connsiteX2" y="connsiteY2"/>
                    </a:cxn>
                  </a:cxnLst>
                  <a:rect l="l" t="t" r="r" b="b"/>
                  <a:pathLst>
                    <a:path w="40822" h="171450">
                      <a:moveTo>
                        <a:pt x="0" y="171450"/>
                      </a:moveTo>
                      <a:cubicBezTo>
                        <a:pt x="20411" y="136752"/>
                        <a:pt x="40822" y="102054"/>
                        <a:pt x="40822" y="73479"/>
                      </a:cubicBezTo>
                      <a:cubicBezTo>
                        <a:pt x="40822" y="44904"/>
                        <a:pt x="0" y="0"/>
                        <a:pt x="0" y="0"/>
                      </a:cubicBezTo>
                    </a:path>
                  </a:pathLst>
                </a:custGeom>
                <a:noFill/>
                <a:ln w="254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Avenir Book" panose="02000503020000020003" pitchFamily="2" charset="0"/>
                  </a:endParaRPr>
                </a:p>
              </p:txBody>
            </p:sp>
            <p:grpSp>
              <p:nvGrpSpPr>
                <p:cNvPr id="208" name="Group 207">
                  <a:extLst>
                    <a:ext uri="{FF2B5EF4-FFF2-40B4-BE49-F238E27FC236}">
                      <a16:creationId xmlns:a16="http://schemas.microsoft.com/office/drawing/2014/main" id="{2060FF38-4A32-09E1-84E5-9A69338A4F7B}"/>
                    </a:ext>
                  </a:extLst>
                </p:cNvPr>
                <p:cNvGrpSpPr/>
                <p:nvPr/>
              </p:nvGrpSpPr>
              <p:grpSpPr>
                <a:xfrm rot="2591587">
                  <a:off x="1866615" y="4933803"/>
                  <a:ext cx="1080000" cy="328317"/>
                  <a:chOff x="1560348" y="2274235"/>
                  <a:chExt cx="1080000" cy="328317"/>
                </a:xfrm>
              </p:grpSpPr>
              <p:pic>
                <p:nvPicPr>
                  <p:cNvPr id="210" name="Picture 209">
                    <a:extLst>
                      <a:ext uri="{FF2B5EF4-FFF2-40B4-BE49-F238E27FC236}">
                        <a16:creationId xmlns:a16="http://schemas.microsoft.com/office/drawing/2014/main" id="{AE1435B5-4E63-B528-CFDD-702E9E278095}"/>
                      </a:ext>
                    </a:extLst>
                  </p:cNvPr>
                  <p:cNvPicPr>
                    <a:picLocks/>
                  </p:cNvPicPr>
                  <p:nvPr/>
                </p:nvPicPr>
                <p:blipFill>
                  <a:blip r:embed="rId8"/>
                  <a:stretch>
                    <a:fillRect/>
                  </a:stretch>
                </p:blipFill>
                <p:spPr>
                  <a:xfrm rot="2700000">
                    <a:off x="2046348" y="1788235"/>
                    <a:ext cx="108000" cy="1080000"/>
                  </a:xfrm>
                  <a:prstGeom prst="rect">
                    <a:avLst/>
                  </a:prstGeom>
                </p:spPr>
              </p:pic>
              <p:sp>
                <p:nvSpPr>
                  <p:cNvPr id="211" name="Oval 210">
                    <a:extLst>
                      <a:ext uri="{FF2B5EF4-FFF2-40B4-BE49-F238E27FC236}">
                        <a16:creationId xmlns:a16="http://schemas.microsoft.com/office/drawing/2014/main" id="{68BB7C6D-E31C-79AD-2C21-BC784DF22C49}"/>
                      </a:ext>
                    </a:extLst>
                  </p:cNvPr>
                  <p:cNvSpPr/>
                  <p:nvPr/>
                </p:nvSpPr>
                <p:spPr>
                  <a:xfrm rot="2700000">
                    <a:off x="1825079" y="2478576"/>
                    <a:ext cx="78801" cy="1691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Avenir Book" panose="02000503020000020003" pitchFamily="2" charset="0"/>
                    </a:endParaRPr>
                  </a:p>
                </p:txBody>
              </p:sp>
            </p:grpSp>
            <p:pic>
              <p:nvPicPr>
                <p:cNvPr id="209" name="Picture 208">
                  <a:extLst>
                    <a:ext uri="{FF2B5EF4-FFF2-40B4-BE49-F238E27FC236}">
                      <a16:creationId xmlns:a16="http://schemas.microsoft.com/office/drawing/2014/main" id="{BBC13087-9349-F20E-3503-C78B1056F0B4}"/>
                    </a:ext>
                  </a:extLst>
                </p:cNvPr>
                <p:cNvPicPr>
                  <a:picLocks noChangeAspect="1"/>
                </p:cNvPicPr>
                <p:nvPr/>
              </p:nvPicPr>
              <p:blipFill>
                <a:blip r:embed="rId9"/>
                <a:stretch>
                  <a:fillRect/>
                </a:stretch>
              </p:blipFill>
              <p:spPr>
                <a:xfrm rot="21424122">
                  <a:off x="775753" y="4659234"/>
                  <a:ext cx="1435100" cy="529583"/>
                </a:xfrm>
                <a:prstGeom prst="rect">
                  <a:avLst/>
                </a:prstGeom>
              </p:spPr>
            </p:pic>
          </p:grpSp>
          <p:sp>
            <p:nvSpPr>
              <p:cNvPr id="200" name="TextBox 199">
                <a:extLst>
                  <a:ext uri="{FF2B5EF4-FFF2-40B4-BE49-F238E27FC236}">
                    <a16:creationId xmlns:a16="http://schemas.microsoft.com/office/drawing/2014/main" id="{C6092910-A181-0E83-0635-781124655621}"/>
                  </a:ext>
                </a:extLst>
              </p:cNvPr>
              <p:cNvSpPr txBox="1"/>
              <p:nvPr/>
            </p:nvSpPr>
            <p:spPr>
              <a:xfrm>
                <a:off x="1071615" y="1908596"/>
                <a:ext cx="1828073" cy="496514"/>
              </a:xfrm>
              <a:prstGeom prst="rect">
                <a:avLst/>
              </a:prstGeom>
              <a:noFill/>
            </p:spPr>
            <p:txBody>
              <a:bodyPr wrap="none" rtlCol="0">
                <a:spAutoFit/>
              </a:bodyPr>
              <a:lstStyle/>
              <a:p>
                <a:r>
                  <a:rPr lang="en-US" sz="1050" dirty="0">
                    <a:latin typeface="Candara" panose="020E0502030303020204" pitchFamily="34" charset="0"/>
                    <a:ea typeface="Myriad Pro" charset="0"/>
                    <a:cs typeface="Myriad Pro" charset="0"/>
                  </a:rPr>
                  <a:t>Barrier repair</a:t>
                </a:r>
              </a:p>
            </p:txBody>
          </p:sp>
        </p:grpSp>
      </p:grpSp>
      <p:sp>
        <p:nvSpPr>
          <p:cNvPr id="217" name="TextBox 216">
            <a:extLst>
              <a:ext uri="{FF2B5EF4-FFF2-40B4-BE49-F238E27FC236}">
                <a16:creationId xmlns:a16="http://schemas.microsoft.com/office/drawing/2014/main" id="{7C58E3FC-D075-BE6C-C2DB-BB2104710B33}"/>
              </a:ext>
            </a:extLst>
          </p:cNvPr>
          <p:cNvSpPr txBox="1"/>
          <p:nvPr/>
        </p:nvSpPr>
        <p:spPr>
          <a:xfrm>
            <a:off x="5143500" y="4857750"/>
            <a:ext cx="2848857"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 / Nature Communications (2019)</a:t>
            </a:r>
          </a:p>
        </p:txBody>
      </p:sp>
    </p:spTree>
    <p:extLst>
      <p:ext uri="{BB962C8B-B14F-4D97-AF65-F5344CB8AC3E}">
        <p14:creationId xmlns:p14="http://schemas.microsoft.com/office/powerpoint/2010/main" val="189275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dissolve">
                                      <p:cBhvr>
                                        <p:cTn id="7" dur="500"/>
                                        <p:tgtEl>
                                          <p:spTgt spid="196"/>
                                        </p:tgtEl>
                                      </p:cBhvr>
                                    </p:animEffect>
                                  </p:childTnLst>
                                </p:cTn>
                              </p:par>
                              <p:par>
                                <p:cTn id="8" presetID="9" presetClass="entr" presetSubtype="0" fill="hold"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dissolve">
                                      <p:cBhvr>
                                        <p:cTn id="15"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25BB8-BB99-0336-0A15-411501505A10}"/>
              </a:ext>
            </a:extLst>
          </p:cNvPr>
          <p:cNvSpPr txBox="1"/>
          <p:nvPr/>
        </p:nvSpPr>
        <p:spPr>
          <a:xfrm>
            <a:off x="1257300" y="2306293"/>
            <a:ext cx="6743700" cy="553998"/>
          </a:xfrm>
          <a:prstGeom prst="rect">
            <a:avLst/>
          </a:prstGeom>
          <a:noFill/>
        </p:spPr>
        <p:txBody>
          <a:bodyPr wrap="square" rtlCol="0">
            <a:spAutoFit/>
          </a:bodyPr>
          <a:lstStyle/>
          <a:p>
            <a:pPr algn="ctr"/>
            <a:r>
              <a:rPr lang="en-US" sz="3000" i="1" dirty="0">
                <a:solidFill>
                  <a:schemeClr val="bg1"/>
                </a:solidFill>
                <a:latin typeface="Candara" panose="020E0502030303020204" pitchFamily="34" charset="0"/>
                <a:ea typeface="Myriad Pro" charset="0"/>
                <a:cs typeface="Myriad Pro" charset="0"/>
              </a:rPr>
              <a:t>Drug Delivery:</a:t>
            </a:r>
            <a:r>
              <a:rPr lang="en-US" sz="3000" dirty="0">
                <a:solidFill>
                  <a:schemeClr val="bg1"/>
                </a:solidFill>
                <a:latin typeface="Candara" panose="020E0502030303020204" pitchFamily="34" charset="0"/>
                <a:ea typeface="Myriad Pro" charset="0"/>
                <a:cs typeface="Myriad Pro" charset="0"/>
              </a:rPr>
              <a:t> </a:t>
            </a:r>
            <a:r>
              <a:rPr lang="en-US" sz="3000" dirty="0">
                <a:solidFill>
                  <a:schemeClr val="tx1">
                    <a:lumMod val="65000"/>
                    <a:lumOff val="35000"/>
                  </a:schemeClr>
                </a:solidFill>
                <a:latin typeface="Candara" panose="020E0502030303020204" pitchFamily="34" charset="0"/>
                <a:ea typeface="Myriad Pro" charset="0"/>
                <a:cs typeface="Myriad Pro" charset="0"/>
              </a:rPr>
              <a:t>Disease Targeted Delivery</a:t>
            </a:r>
            <a:endParaRPr lang="en-US" sz="1050" dirty="0">
              <a:solidFill>
                <a:schemeClr val="tx1">
                  <a:lumMod val="65000"/>
                  <a:lumOff val="35000"/>
                </a:schemeClr>
              </a:solidFill>
              <a:latin typeface="Candara" panose="020E0502030303020204" pitchFamily="34" charset="0"/>
              <a:ea typeface="Myriad Pro" charset="0"/>
              <a:cs typeface="Myriad Pro" charset="0"/>
            </a:endParaRPr>
          </a:p>
        </p:txBody>
      </p:sp>
    </p:spTree>
    <p:extLst>
      <p:ext uri="{BB962C8B-B14F-4D97-AF65-F5344CB8AC3E}">
        <p14:creationId xmlns:p14="http://schemas.microsoft.com/office/powerpoint/2010/main" val="1277621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9" name="Google Shape;99;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flamed-Colon.jpg">
            <a:extLst>
              <a:ext uri="{FF2B5EF4-FFF2-40B4-BE49-F238E27FC236}">
                <a16:creationId xmlns:a16="http://schemas.microsoft.com/office/drawing/2014/main" id="{099BAC6C-F7A7-6A35-7356-5A7836DE0076}"/>
              </a:ext>
            </a:extLst>
          </p:cNvPr>
          <p:cNvPicPr>
            <a:picLocks noChangeAspect="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l="5917" t="26930" r="5164" b="5872"/>
          <a:stretch/>
        </p:blipFill>
        <p:spPr>
          <a:xfrm>
            <a:off x="2057401" y="1200150"/>
            <a:ext cx="2741777" cy="3486150"/>
          </a:xfrm>
          <a:prstGeom prst="rect">
            <a:avLst/>
          </a:prstGeom>
          <a:effectLst>
            <a:softEdge rad="177800"/>
          </a:effectLst>
        </p:spPr>
      </p:pic>
      <p:sp>
        <p:nvSpPr>
          <p:cNvPr id="3" name="TextBox 2">
            <a:extLst>
              <a:ext uri="{FF2B5EF4-FFF2-40B4-BE49-F238E27FC236}">
                <a16:creationId xmlns:a16="http://schemas.microsoft.com/office/drawing/2014/main" id="{A70BD05B-1BDE-0010-25D0-20E22AE13CB6}"/>
              </a:ext>
            </a:extLst>
          </p:cNvPr>
          <p:cNvSpPr txBox="1"/>
          <p:nvPr/>
        </p:nvSpPr>
        <p:spPr>
          <a:xfrm>
            <a:off x="1581382" y="71872"/>
            <a:ext cx="5126724" cy="461665"/>
          </a:xfrm>
          <a:prstGeom prst="rect">
            <a:avLst/>
          </a:prstGeom>
          <a:noFill/>
        </p:spPr>
        <p:txBody>
          <a:bodyPr wrap="none" rtlCol="0">
            <a:spAutoFit/>
          </a:bodyPr>
          <a:lstStyle/>
          <a:p>
            <a:r>
              <a:rPr lang="en-US" sz="2400" dirty="0">
                <a:latin typeface="Candara" panose="020E0502030303020204" pitchFamily="34" charset="0"/>
                <a:ea typeface="Myriad Pro" charset="0"/>
                <a:cs typeface="Myriad Pro" charset="0"/>
              </a:rPr>
              <a:t>Inflammation targeting nanomaterials</a:t>
            </a:r>
          </a:p>
        </p:txBody>
      </p:sp>
      <p:grpSp>
        <p:nvGrpSpPr>
          <p:cNvPr id="26" name="Group 25">
            <a:extLst>
              <a:ext uri="{FF2B5EF4-FFF2-40B4-BE49-F238E27FC236}">
                <a16:creationId xmlns:a16="http://schemas.microsoft.com/office/drawing/2014/main" id="{04C3E038-639A-F1F2-0B6B-20AD392F4824}"/>
              </a:ext>
            </a:extLst>
          </p:cNvPr>
          <p:cNvGrpSpPr/>
          <p:nvPr/>
        </p:nvGrpSpPr>
        <p:grpSpPr>
          <a:xfrm>
            <a:off x="3902929" y="2987313"/>
            <a:ext cx="3206712" cy="1553402"/>
            <a:chOff x="3679907" y="3626268"/>
            <a:chExt cx="4275615" cy="2071203"/>
          </a:xfrm>
        </p:grpSpPr>
        <p:grpSp>
          <p:nvGrpSpPr>
            <p:cNvPr id="15" name="Group 14">
              <a:extLst>
                <a:ext uri="{FF2B5EF4-FFF2-40B4-BE49-F238E27FC236}">
                  <a16:creationId xmlns:a16="http://schemas.microsoft.com/office/drawing/2014/main" id="{AF2A49EA-C230-A190-1AB6-1E139F0B33DF}"/>
                </a:ext>
              </a:extLst>
            </p:cNvPr>
            <p:cNvGrpSpPr/>
            <p:nvPr/>
          </p:nvGrpSpPr>
          <p:grpSpPr>
            <a:xfrm rot="10800000">
              <a:off x="4731223" y="4328011"/>
              <a:ext cx="3224299" cy="1078282"/>
              <a:chOff x="2795501" y="5515708"/>
              <a:chExt cx="3224299" cy="1078282"/>
            </a:xfrm>
          </p:grpSpPr>
          <p:pic>
            <p:nvPicPr>
              <p:cNvPr id="16" name="Picture 15">
                <a:extLst>
                  <a:ext uri="{FF2B5EF4-FFF2-40B4-BE49-F238E27FC236}">
                    <a16:creationId xmlns:a16="http://schemas.microsoft.com/office/drawing/2014/main" id="{4A32683B-76EC-210F-0E06-C706D2C2E794}"/>
                  </a:ext>
                </a:extLst>
              </p:cNvPr>
              <p:cNvPicPr>
                <a:picLocks noChangeAspect="1"/>
              </p:cNvPicPr>
              <p:nvPr/>
            </p:nvPicPr>
            <p:blipFill rotWithShape="1">
              <a:blip r:embed="rId3"/>
              <a:srcRect t="5830" r="47037" b="66810"/>
              <a:stretch/>
            </p:blipFill>
            <p:spPr>
              <a:xfrm>
                <a:off x="2895600" y="5515708"/>
                <a:ext cx="3124200" cy="961292"/>
              </a:xfrm>
              <a:prstGeom prst="rect">
                <a:avLst/>
              </a:prstGeom>
            </p:spPr>
          </p:pic>
          <p:sp>
            <p:nvSpPr>
              <p:cNvPr id="17" name="TextBox 16">
                <a:extLst>
                  <a:ext uri="{FF2B5EF4-FFF2-40B4-BE49-F238E27FC236}">
                    <a16:creationId xmlns:a16="http://schemas.microsoft.com/office/drawing/2014/main" id="{AF6D010E-6C92-0797-B713-3B998F58CF58}"/>
                  </a:ext>
                </a:extLst>
              </p:cNvPr>
              <p:cNvSpPr txBox="1"/>
              <p:nvPr/>
            </p:nvSpPr>
            <p:spPr>
              <a:xfrm>
                <a:off x="3498235" y="5620433"/>
                <a:ext cx="350952" cy="338555"/>
              </a:xfrm>
              <a:prstGeom prst="rect">
                <a:avLst/>
              </a:prstGeom>
              <a:noFill/>
            </p:spPr>
            <p:txBody>
              <a:bodyPr wrap="none" rtlCol="0">
                <a:spAutoFit/>
              </a:bodyPr>
              <a:lstStyle/>
              <a:p>
                <a:r>
                  <a:rPr lang="en-US" sz="1050" dirty="0"/>
                  <a:t>+</a:t>
                </a:r>
              </a:p>
            </p:txBody>
          </p:sp>
          <p:sp>
            <p:nvSpPr>
              <p:cNvPr id="18" name="TextBox 17">
                <a:extLst>
                  <a:ext uri="{FF2B5EF4-FFF2-40B4-BE49-F238E27FC236}">
                    <a16:creationId xmlns:a16="http://schemas.microsoft.com/office/drawing/2014/main" id="{D28D6DA9-741F-3AAD-9F6A-1032003BC5D4}"/>
                  </a:ext>
                </a:extLst>
              </p:cNvPr>
              <p:cNvSpPr txBox="1"/>
              <p:nvPr/>
            </p:nvSpPr>
            <p:spPr>
              <a:xfrm>
                <a:off x="3794567" y="5767343"/>
                <a:ext cx="350952" cy="338555"/>
              </a:xfrm>
              <a:prstGeom prst="rect">
                <a:avLst/>
              </a:prstGeom>
              <a:noFill/>
            </p:spPr>
            <p:txBody>
              <a:bodyPr wrap="none" rtlCol="0">
                <a:spAutoFit/>
              </a:bodyPr>
              <a:lstStyle/>
              <a:p>
                <a:r>
                  <a:rPr lang="en-US" sz="1050" dirty="0"/>
                  <a:t>+</a:t>
                </a:r>
              </a:p>
            </p:txBody>
          </p:sp>
          <p:sp>
            <p:nvSpPr>
              <p:cNvPr id="19" name="TextBox 18">
                <a:extLst>
                  <a:ext uri="{FF2B5EF4-FFF2-40B4-BE49-F238E27FC236}">
                    <a16:creationId xmlns:a16="http://schemas.microsoft.com/office/drawing/2014/main" id="{0E3E4FD3-3839-AE28-E923-F085F7047459}"/>
                  </a:ext>
                </a:extLst>
              </p:cNvPr>
              <p:cNvSpPr txBox="1"/>
              <p:nvPr/>
            </p:nvSpPr>
            <p:spPr>
              <a:xfrm>
                <a:off x="4361833" y="5758877"/>
                <a:ext cx="350952" cy="338555"/>
              </a:xfrm>
              <a:prstGeom prst="rect">
                <a:avLst/>
              </a:prstGeom>
              <a:noFill/>
            </p:spPr>
            <p:txBody>
              <a:bodyPr wrap="none" rtlCol="0">
                <a:spAutoFit/>
              </a:bodyPr>
              <a:lstStyle/>
              <a:p>
                <a:r>
                  <a:rPr lang="en-US" sz="1050" dirty="0"/>
                  <a:t>+</a:t>
                </a:r>
              </a:p>
            </p:txBody>
          </p:sp>
          <p:sp>
            <p:nvSpPr>
              <p:cNvPr id="20" name="TextBox 19">
                <a:extLst>
                  <a:ext uri="{FF2B5EF4-FFF2-40B4-BE49-F238E27FC236}">
                    <a16:creationId xmlns:a16="http://schemas.microsoft.com/office/drawing/2014/main" id="{65AAA877-C239-25B1-8C8C-0045C5B97B94}"/>
                  </a:ext>
                </a:extLst>
              </p:cNvPr>
              <p:cNvSpPr txBox="1"/>
              <p:nvPr/>
            </p:nvSpPr>
            <p:spPr>
              <a:xfrm>
                <a:off x="4869835" y="5657277"/>
                <a:ext cx="350952" cy="338555"/>
              </a:xfrm>
              <a:prstGeom prst="rect">
                <a:avLst/>
              </a:prstGeom>
              <a:noFill/>
            </p:spPr>
            <p:txBody>
              <a:bodyPr wrap="none" rtlCol="0">
                <a:spAutoFit/>
              </a:bodyPr>
              <a:lstStyle/>
              <a:p>
                <a:r>
                  <a:rPr lang="en-US" sz="1050" dirty="0"/>
                  <a:t>+</a:t>
                </a:r>
              </a:p>
            </p:txBody>
          </p:sp>
          <p:sp>
            <p:nvSpPr>
              <p:cNvPr id="21" name="TextBox 20">
                <a:extLst>
                  <a:ext uri="{FF2B5EF4-FFF2-40B4-BE49-F238E27FC236}">
                    <a16:creationId xmlns:a16="http://schemas.microsoft.com/office/drawing/2014/main" id="{F2711C5E-13C9-F469-4DFB-325A67009948}"/>
                  </a:ext>
                </a:extLst>
              </p:cNvPr>
              <p:cNvSpPr txBox="1"/>
              <p:nvPr/>
            </p:nvSpPr>
            <p:spPr>
              <a:xfrm>
                <a:off x="4846079" y="6190678"/>
                <a:ext cx="350952" cy="338555"/>
              </a:xfrm>
              <a:prstGeom prst="rect">
                <a:avLst/>
              </a:prstGeom>
              <a:noFill/>
            </p:spPr>
            <p:txBody>
              <a:bodyPr wrap="none" rtlCol="0">
                <a:spAutoFit/>
              </a:bodyPr>
              <a:lstStyle/>
              <a:p>
                <a:r>
                  <a:rPr lang="en-US" sz="1050" dirty="0"/>
                  <a:t>+</a:t>
                </a:r>
              </a:p>
            </p:txBody>
          </p:sp>
          <p:sp>
            <p:nvSpPr>
              <p:cNvPr id="22" name="TextBox 21">
                <a:extLst>
                  <a:ext uri="{FF2B5EF4-FFF2-40B4-BE49-F238E27FC236}">
                    <a16:creationId xmlns:a16="http://schemas.microsoft.com/office/drawing/2014/main" id="{01E67796-B900-089C-0F06-DE70ADC4AF2D}"/>
                  </a:ext>
                </a:extLst>
              </p:cNvPr>
              <p:cNvSpPr txBox="1"/>
              <p:nvPr/>
            </p:nvSpPr>
            <p:spPr>
              <a:xfrm>
                <a:off x="4319501" y="6255435"/>
                <a:ext cx="350952" cy="338555"/>
              </a:xfrm>
              <a:prstGeom prst="rect">
                <a:avLst/>
              </a:prstGeom>
              <a:noFill/>
            </p:spPr>
            <p:txBody>
              <a:bodyPr wrap="none" rtlCol="0">
                <a:spAutoFit/>
              </a:bodyPr>
              <a:lstStyle/>
              <a:p>
                <a:r>
                  <a:rPr lang="en-US" sz="1050" dirty="0"/>
                  <a:t>+</a:t>
                </a:r>
              </a:p>
            </p:txBody>
          </p:sp>
          <p:sp>
            <p:nvSpPr>
              <p:cNvPr id="23" name="TextBox 22">
                <a:extLst>
                  <a:ext uri="{FF2B5EF4-FFF2-40B4-BE49-F238E27FC236}">
                    <a16:creationId xmlns:a16="http://schemas.microsoft.com/office/drawing/2014/main" id="{9A22D590-C5F8-A100-9ACE-F2353C9CDC42}"/>
                  </a:ext>
                </a:extLst>
              </p:cNvPr>
              <p:cNvSpPr txBox="1"/>
              <p:nvPr/>
            </p:nvSpPr>
            <p:spPr>
              <a:xfrm>
                <a:off x="2795501" y="5699611"/>
                <a:ext cx="350952" cy="338555"/>
              </a:xfrm>
              <a:prstGeom prst="rect">
                <a:avLst/>
              </a:prstGeom>
              <a:noFill/>
            </p:spPr>
            <p:txBody>
              <a:bodyPr wrap="none" rtlCol="0">
                <a:spAutoFit/>
              </a:bodyPr>
              <a:lstStyle/>
              <a:p>
                <a:r>
                  <a:rPr lang="en-US" sz="1050" dirty="0"/>
                  <a:t>+</a:t>
                </a:r>
              </a:p>
            </p:txBody>
          </p:sp>
          <p:sp>
            <p:nvSpPr>
              <p:cNvPr id="24" name="TextBox 23">
                <a:extLst>
                  <a:ext uri="{FF2B5EF4-FFF2-40B4-BE49-F238E27FC236}">
                    <a16:creationId xmlns:a16="http://schemas.microsoft.com/office/drawing/2014/main" id="{BB6C568E-23DA-5748-D0BE-325092282C57}"/>
                  </a:ext>
                </a:extLst>
              </p:cNvPr>
              <p:cNvSpPr txBox="1"/>
              <p:nvPr/>
            </p:nvSpPr>
            <p:spPr>
              <a:xfrm>
                <a:off x="3261168" y="6026832"/>
                <a:ext cx="350952" cy="338555"/>
              </a:xfrm>
              <a:prstGeom prst="rect">
                <a:avLst/>
              </a:prstGeom>
              <a:noFill/>
            </p:spPr>
            <p:txBody>
              <a:bodyPr wrap="none" rtlCol="0">
                <a:spAutoFit/>
              </a:bodyPr>
              <a:lstStyle/>
              <a:p>
                <a:r>
                  <a:rPr lang="en-US" sz="1050" dirty="0"/>
                  <a:t>+</a:t>
                </a:r>
              </a:p>
            </p:txBody>
          </p:sp>
        </p:grpSp>
        <p:sp>
          <p:nvSpPr>
            <p:cNvPr id="25" name="Isosceles Triangle 16">
              <a:extLst>
                <a:ext uri="{FF2B5EF4-FFF2-40B4-BE49-F238E27FC236}">
                  <a16:creationId xmlns:a16="http://schemas.microsoft.com/office/drawing/2014/main" id="{56041C5D-373D-AC1C-495D-DFD1A79C293A}"/>
                </a:ext>
              </a:extLst>
            </p:cNvPr>
            <p:cNvSpPr/>
            <p:nvPr/>
          </p:nvSpPr>
          <p:spPr>
            <a:xfrm rot="16200000">
              <a:off x="4766752" y="2539423"/>
              <a:ext cx="2071203" cy="4244894"/>
            </a:xfrm>
            <a:prstGeom prst="triangle">
              <a:avLst>
                <a:gd name="adj" fmla="val 35943"/>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grpSp>
      <p:grpSp>
        <p:nvGrpSpPr>
          <p:cNvPr id="28" name="Group 27">
            <a:extLst>
              <a:ext uri="{FF2B5EF4-FFF2-40B4-BE49-F238E27FC236}">
                <a16:creationId xmlns:a16="http://schemas.microsoft.com/office/drawing/2014/main" id="{292D3A57-B100-C4E4-E374-E08C0E00A263}"/>
              </a:ext>
            </a:extLst>
          </p:cNvPr>
          <p:cNvGrpSpPr/>
          <p:nvPr/>
        </p:nvGrpSpPr>
        <p:grpSpPr>
          <a:xfrm>
            <a:off x="3829045" y="571501"/>
            <a:ext cx="496857" cy="526365"/>
            <a:chOff x="8263466" y="25398"/>
            <a:chExt cx="662477" cy="701820"/>
          </a:xfrm>
        </p:grpSpPr>
        <p:grpSp>
          <p:nvGrpSpPr>
            <p:cNvPr id="29" name="Group 28">
              <a:extLst>
                <a:ext uri="{FF2B5EF4-FFF2-40B4-BE49-F238E27FC236}">
                  <a16:creationId xmlns:a16="http://schemas.microsoft.com/office/drawing/2014/main" id="{BF6EC4A7-AD92-D9DA-C4EF-202234C89322}"/>
                </a:ext>
              </a:extLst>
            </p:cNvPr>
            <p:cNvGrpSpPr/>
            <p:nvPr/>
          </p:nvGrpSpPr>
          <p:grpSpPr>
            <a:xfrm>
              <a:off x="8263466" y="154112"/>
              <a:ext cx="662477" cy="573106"/>
              <a:chOff x="8263466" y="154112"/>
              <a:chExt cx="662477" cy="573106"/>
            </a:xfrm>
          </p:grpSpPr>
          <p:sp>
            <p:nvSpPr>
              <p:cNvPr id="31" name="Oval 30">
                <a:extLst>
                  <a:ext uri="{FF2B5EF4-FFF2-40B4-BE49-F238E27FC236}">
                    <a16:creationId xmlns:a16="http://schemas.microsoft.com/office/drawing/2014/main" id="{78558825-AF0A-5398-9466-C0EE2E372919}"/>
                  </a:ext>
                </a:extLst>
              </p:cNvPr>
              <p:cNvSpPr>
                <a:spLocks noChangeAspect="1"/>
              </p:cNvSpPr>
              <p:nvPr/>
            </p:nvSpPr>
            <p:spPr>
              <a:xfrm>
                <a:off x="8502600" y="349200"/>
                <a:ext cx="108000" cy="1080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2" name="TextBox 31">
                <a:extLst>
                  <a:ext uri="{FF2B5EF4-FFF2-40B4-BE49-F238E27FC236}">
                    <a16:creationId xmlns:a16="http://schemas.microsoft.com/office/drawing/2014/main" id="{831D1BCB-B254-860A-093C-207F68A81334}"/>
                  </a:ext>
                </a:extLst>
              </p:cNvPr>
              <p:cNvSpPr txBox="1"/>
              <p:nvPr/>
            </p:nvSpPr>
            <p:spPr>
              <a:xfrm>
                <a:off x="8263466" y="154112"/>
                <a:ext cx="331715" cy="430886"/>
              </a:xfrm>
              <a:prstGeom prst="rect">
                <a:avLst/>
              </a:prstGeom>
              <a:noFill/>
            </p:spPr>
            <p:txBody>
              <a:bodyPr wrap="none" rtlCol="0">
                <a:spAutoFit/>
              </a:bodyPr>
              <a:lstStyle/>
              <a:p>
                <a:r>
                  <a:rPr lang="en-US" sz="1500" dirty="0">
                    <a:solidFill>
                      <a:srgbClr val="0000FF"/>
                    </a:solidFill>
                  </a:rPr>
                  <a:t>-</a:t>
                </a:r>
              </a:p>
            </p:txBody>
          </p:sp>
          <p:sp>
            <p:nvSpPr>
              <p:cNvPr id="33" name="TextBox 32">
                <a:extLst>
                  <a:ext uri="{FF2B5EF4-FFF2-40B4-BE49-F238E27FC236}">
                    <a16:creationId xmlns:a16="http://schemas.microsoft.com/office/drawing/2014/main" id="{0475B917-0AEB-AB75-B844-12A57666B192}"/>
                  </a:ext>
                </a:extLst>
              </p:cNvPr>
              <p:cNvSpPr txBox="1"/>
              <p:nvPr/>
            </p:nvSpPr>
            <p:spPr>
              <a:xfrm>
                <a:off x="8594228" y="160865"/>
                <a:ext cx="331715" cy="430886"/>
              </a:xfrm>
              <a:prstGeom prst="rect">
                <a:avLst/>
              </a:prstGeom>
              <a:noFill/>
            </p:spPr>
            <p:txBody>
              <a:bodyPr wrap="none" rtlCol="0">
                <a:spAutoFit/>
              </a:bodyPr>
              <a:lstStyle/>
              <a:p>
                <a:r>
                  <a:rPr lang="en-US" sz="1500" dirty="0">
                    <a:solidFill>
                      <a:srgbClr val="0000FF"/>
                    </a:solidFill>
                  </a:rPr>
                  <a:t>-</a:t>
                </a:r>
              </a:p>
            </p:txBody>
          </p:sp>
          <p:sp>
            <p:nvSpPr>
              <p:cNvPr id="34" name="TextBox 33">
                <a:extLst>
                  <a:ext uri="{FF2B5EF4-FFF2-40B4-BE49-F238E27FC236}">
                    <a16:creationId xmlns:a16="http://schemas.microsoft.com/office/drawing/2014/main" id="{05F7D96B-280E-4D6B-1286-C12445C89250}"/>
                  </a:ext>
                </a:extLst>
              </p:cNvPr>
              <p:cNvSpPr txBox="1"/>
              <p:nvPr/>
            </p:nvSpPr>
            <p:spPr>
              <a:xfrm>
                <a:off x="8415866" y="296332"/>
                <a:ext cx="331715" cy="430886"/>
              </a:xfrm>
              <a:prstGeom prst="rect">
                <a:avLst/>
              </a:prstGeom>
              <a:noFill/>
            </p:spPr>
            <p:txBody>
              <a:bodyPr wrap="none" rtlCol="0">
                <a:spAutoFit/>
              </a:bodyPr>
              <a:lstStyle/>
              <a:p>
                <a:r>
                  <a:rPr lang="en-US" sz="1500" dirty="0">
                    <a:solidFill>
                      <a:srgbClr val="0000FF"/>
                    </a:solidFill>
                  </a:rPr>
                  <a:t>-</a:t>
                </a:r>
              </a:p>
            </p:txBody>
          </p:sp>
        </p:grpSp>
        <p:sp>
          <p:nvSpPr>
            <p:cNvPr id="30" name="TextBox 29">
              <a:extLst>
                <a:ext uri="{FF2B5EF4-FFF2-40B4-BE49-F238E27FC236}">
                  <a16:creationId xmlns:a16="http://schemas.microsoft.com/office/drawing/2014/main" id="{034C73B8-66D5-ECE4-1F71-03AFC89D413C}"/>
                </a:ext>
              </a:extLst>
            </p:cNvPr>
            <p:cNvSpPr txBox="1"/>
            <p:nvPr/>
          </p:nvSpPr>
          <p:spPr>
            <a:xfrm>
              <a:off x="8424894" y="25398"/>
              <a:ext cx="331715" cy="430887"/>
            </a:xfrm>
            <a:prstGeom prst="rect">
              <a:avLst/>
            </a:prstGeom>
            <a:noFill/>
          </p:spPr>
          <p:txBody>
            <a:bodyPr wrap="none" rtlCol="0">
              <a:spAutoFit/>
            </a:bodyPr>
            <a:lstStyle/>
            <a:p>
              <a:r>
                <a:rPr lang="en-US" sz="1500" dirty="0">
                  <a:solidFill>
                    <a:srgbClr val="0000FF"/>
                  </a:solidFill>
                </a:rPr>
                <a:t>-</a:t>
              </a:r>
            </a:p>
          </p:txBody>
        </p:sp>
      </p:grpSp>
      <p:sp>
        <p:nvSpPr>
          <p:cNvPr id="36" name="TextBox 35">
            <a:extLst>
              <a:ext uri="{FF2B5EF4-FFF2-40B4-BE49-F238E27FC236}">
                <a16:creationId xmlns:a16="http://schemas.microsoft.com/office/drawing/2014/main" id="{A88F1CA9-C410-919D-199F-DAAAB78CF78F}"/>
              </a:ext>
            </a:extLst>
          </p:cNvPr>
          <p:cNvSpPr txBox="1"/>
          <p:nvPr/>
        </p:nvSpPr>
        <p:spPr>
          <a:xfrm>
            <a:off x="5143500" y="4857750"/>
            <a:ext cx="2847254"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 / Science Transl. Medicine (2015)</a:t>
            </a:r>
          </a:p>
        </p:txBody>
      </p:sp>
    </p:spTree>
    <p:extLst>
      <p:ext uri="{BB962C8B-B14F-4D97-AF65-F5344CB8AC3E}">
        <p14:creationId xmlns:p14="http://schemas.microsoft.com/office/powerpoint/2010/main" val="192838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2326 0.01274 C -0.02656 0.01389 -0.02986 0.01505 -0.03316 0.01644 C -0.03611 0.0176 -0.03872 0.01968 -0.04184 0.02014 L -0.05469 0.02223 C -0.06649 0.02732 -0.06076 0.02361 -0.0717 0.03357 L -0.07604 0.03727 L -0.08038 0.04121 C -0.08125 0.04306 -0.08247 0.04491 -0.08316 0.04699 C -0.08438 0.05 -0.08542 0.05718 -0.08611 0.06019 C -0.08698 0.06412 -0.08802 0.06783 -0.08889 0.07176 L -0.09184 0.08311 C -0.09219 0.08496 -0.09288 0.08681 -0.09323 0.08889 L -0.09462 0.09838 C -0.09514 0.10973 -0.09549 0.1213 -0.09601 0.13264 C -0.09635 0.13843 -0.09705 0.14399 -0.0974 0.14977 C -0.09792 0.15672 -0.09844 0.16366 -0.09896 0.17061 C -0.09844 0.18542 -0.09826 0.2 -0.0974 0.21459 C -0.0974 0.21713 -0.09601 0.21945 -0.09601 0.22223 C -0.09601 0.23102 -0.09705 0.23982 -0.0974 0.24885 C -0.09705 0.27292 -0.09722 0.29699 -0.09601 0.3213 C -0.09583 0.32639 -0.09445 0.33149 -0.09323 0.33635 C -0.09271 0.33843 -0.09306 0.34098 -0.09184 0.34213 C -0.08924 0.34445 -0.08611 0.34468 -0.08316 0.34584 L -0.07882 0.34792 L -0.07465 0.34977 L -0.07031 0.35162 C -0.06892 0.35301 -0.06754 0.35463 -0.06597 0.35556 C -0.06337 0.35718 -0.05747 0.35926 -0.05747 0.35949 C -0.05469 0.37014 -0.05799 0.35996 -0.05174 0.37061 C -0.04601 0.38056 -0.0467 0.37917 -0.04462 0.38774 C -0.04514 0.39283 -0.04462 0.39838 -0.04601 0.40301 C -0.0467 0.40533 -0.04896 0.40533 -0.05035 0.40695 C -0.05417 0.41111 -0.05434 0.41366 -0.05885 0.41644 C -0.06059 0.41736 -0.07014 0.42153 -0.07326 0.42223 C -0.07847 0.42315 -0.08368 0.42338 -0.08889 0.42408 C -0.09896 0.42662 -0.09375 0.425 -0.10469 0.42986 L -0.10885 0.43172 C -0.11024 0.43218 -0.11163 0.43311 -0.1132 0.43357 C -0.12188 0.43588 -0.11806 0.43449 -0.12465 0.43727 C -0.12656 0.44537 -0.12778 0.44746 -0.12465 0.45834 C -0.12396 0.46042 -0.1217 0.46065 -0.12031 0.46204 C -0.11875 0.46389 -0.11788 0.46644 -0.11597 0.46783 C -0.11337 0.46991 -0.11024 0.47037 -0.10747 0.47176 L -0.09896 0.47547 C -0.0974 0.47616 -0.09601 0.47686 -0.09462 0.47732 C -0.09271 0.47801 -0.0908 0.47917 -0.08889 0.47917 C -0.07465 0.48033 -0.06024 0.48056 -0.04601 0.48125 C -0.04271 0.49468 -0.04479 0.48936 -0.04028 0.49838 C -0.03837 0.50602 -0.03629 0.51204 -0.04028 0.52107 C -0.04149 0.52385 -0.04514 0.52246 -0.0474 0.52315 C -0.04705 0.52824 -0.04601 0.53311 -0.04601 0.53843 C -0.04601 0.54098 -0.04566 0.54468 -0.0474 0.54584 C -0.04896 0.54699 -0.05035 0.54329 -0.05174 0.54213 C -0.05226 0.54028 -0.05243 0.5382 -0.05313 0.53635 C -0.0566 0.52801 -0.06024 0.52061 -0.06754 0.51736 L -0.07604 0.51366 L -0.08038 0.51158 C -0.08177 0.51227 -0.0842 0.51158 -0.08455 0.51366 C -0.08542 0.51736 -0.08403 0.5213 -0.08316 0.525 C -0.08212 0.52963 -0.07917 0.53241 -0.07604 0.53449 C -0.07465 0.53542 -0.07326 0.53588 -0.0717 0.53635 C -0.07031 0.53774 -0.06892 0.53912 -0.06754 0.54028 C -0.06615 0.54121 -0.06424 0.54074 -0.0632 0.54213 C -0.06215 0.54352 -0.06215 0.54584 -0.06181 0.54792 C -0.06233 0.55162 -0.06267 0.56019 -0.06597 0.5632 C -0.06858 0.56528 -0.07465 0.5669 -0.07465 0.56713 C -0.07656 0.56621 -0.07865 0.56621 -0.08038 0.56505 C -0.08333 0.56297 -0.08559 0.5588 -0.08889 0.55741 C -0.09965 0.55255 -0.08646 0.55903 -0.0974 0.55162 C -0.09879 0.5507 -0.10035 0.55047 -0.10174 0.54977 C -0.10712 0.55047 -0.11701 0.54815 -0.1217 0.55556 C -0.12396 0.5588 -0.12743 0.5669 -0.12743 0.56713 C -0.12847 0.57061 -0.12865 0.575 -0.13038 0.57824 C -0.13125 0.58033 -0.13247 0.58195 -0.13316 0.58403 C -0.13559 0.59028 -0.13333 0.59005 -0.1375 0.59537 C -0.13872 0.59699 -0.14028 0.59792 -0.14167 0.59931 C -0.14323 0.59861 -0.14497 0.59885 -0.14601 0.59746 C -0.14896 0.59352 -0.14653 0.58565 -0.14601 0.58218 C -0.14115 0.58287 -0.13073 0.58357 -0.12604 0.58774 C -0.12465 0.58912 -0.12344 0.59074 -0.1217 0.59167 C -0.11997 0.5926 -0.10729 0.59514 -0.10608 0.59537 C -0.10226 0.59653 -0.09826 0.59769 -0.09462 0.59931 C -0.0842 0.60394 -0.08889 0.60209 -0.08038 0.6051 C -0.0507 0.60186 -0.06997 0.60602 -0.05747 0.60116 C -0.05556 0.60047 -0.05365 0.6 -0.05174 0.59931 C -0.04896 0.59815 -0.04323 0.59537 -0.04323 0.59561 C -0.04358 0.59283 -0.04306 0.58959 -0.04462 0.58774 C -0.04688 0.58519 -0.05017 0.58426 -0.05313 0.58403 L -0.08889 0.58218 C -0.09913 0.57755 -0.09497 0.58056 -0.10174 0.57454 C -0.1099 0.55811 -0.10017 0.57894 -0.10608 0.5632 C -0.10677 0.56111 -0.10799 0.55926 -0.10885 0.55741 C -0.10851 0.55556 -0.10833 0.55324 -0.10747 0.55162 C -0.10642 0.54977 -0.10434 0.54954 -0.10313 0.54792 C -0.10191 0.5463 -0.10122 0.54399 -0.10035 0.54213 C -0.09983 0.54028 -0.09879 0.53843 -0.09896 0.53635 C -0.09931 0.53241 -0.10174 0.525 -0.10174 0.52524 C -0.10087 0.51922 -0.09879 0.51181 -0.10174 0.50602 C -0.1026 0.50417 -0.10469 0.50463 -0.10608 0.50394 C -0.10747 0.50278 -0.10868 0.50024 -0.11024 0.50024 C -0.11198 0.50024 -0.11372 0.50209 -0.11458 0.50394 C -0.11858 0.51181 -0.11285 0.51482 -0.11892 0.52315 C -0.1257 0.53195 -0.12153 0.52732 -0.13177 0.53635 L -0.13611 0.54028 C -0.13698 0.54213 -0.13767 0.54422 -0.13889 0.54584 C -0.14167 0.54954 -0.14392 0.55 -0.1474 0.55162 C -0.14931 0.55093 -0.15156 0.55116 -0.15313 0.54977 C -0.15729 0.54607 -0.15642 0.53959 -0.15469 0.53449 C -0.15174 0.52662 -0.15035 0.5301 -0.14601 0.52686 C -0.13837 0.5213 -0.13837 0.52061 -0.13316 0.51366 C -0.13056 0.50324 -0.12986 0.50255 -0.13316 0.48681 C -0.13368 0.48426 -0.13611 0.48311 -0.1375 0.48125 C -0.14323 0.48172 -0.14913 0.48079 -0.15469 0.48311 C -0.15608 0.48357 -0.15608 0.48681 -0.15608 0.48889 C -0.15608 0.49769 -0.15469 0.50371 -0.15313 0.51158 C -0.15365 0.51482 -0.15469 0.51783 -0.15469 0.52107 C -0.15469 0.52524 -0.15382 0.53681 -0.15174 0.54213 C -0.15104 0.54422 -0.14965 0.54584 -0.14896 0.54792 C -0.14826 0.54954 -0.14826 0.55186 -0.1474 0.55348 C -0.14635 0.55579 -0.14445 0.55718 -0.14323 0.55926 C -0.14201 0.56111 -0.14132 0.5632 -0.14028 0.56505 C -0.13698 0.57848 -0.13524 0.58056 -0.13889 0.59746 C -0.13993 0.60209 -0.14566 0.61088 -0.14896 0.61459 C -0.15017 0.61598 -0.15191 0.6169 -0.15313 0.61829 C -0.15469 0.62014 -0.1559 0.62223 -0.15747 0.62408 C -0.16111 0.62824 -0.16181 0.62778 -0.16597 0.62986 C -0.1684 0.62917 -0.17101 0.6294 -0.17326 0.62778 C -0.17813 0.62454 -0.17708 0.62176 -0.17882 0.61644 C -0.18108 0.60973 -0.18177 0.6088 -0.18455 0.60301 C -0.18681 0.58866 -0.18715 0.59074 -0.18455 0.57061 C -0.18403 0.56667 -0.18264 0.5632 -0.18177 0.55926 L -0.18038 0.55348 C -0.17986 0.54329 -0.17969 0.53311 -0.17882 0.52315 C -0.17882 0.52107 -0.17778 0.51922 -0.17743 0.51736 C -0.1757 0.50834 -0.17552 0.50255 -0.17465 0.4926 C -0.17413 0.4882 -0.17379 0.48357 -0.17326 0.47917 C -0.17292 0.47732 -0.17309 0.47477 -0.1717 0.47361 C -0.16979 0.47176 -0.16701 0.47223 -0.16458 0.47176 C -0.15313 0.47292 -0.15035 0.47199 -0.14167 0.47547 C -0.13889 0.47662 -0.13611 0.47801 -0.13316 0.47917 L -0.12882 0.48125 C -0.12135 0.48056 -0.11372 0.4801 -0.10608 0.47917 C -0.10226 0.47894 -0.09306 0.47686 -0.08889 0.47547 C -0.0875 0.475 -0.08611 0.47408 -0.08455 0.47361 C -0.08229 0.47269 -0.07986 0.47246 -0.07743 0.47176 C -0.07448 0.47061 -0.0717 0.46922 -0.06892 0.46783 C -0.06754 0.46713 -0.0658 0.46713 -0.06458 0.46598 C -0.05226 0.4551 -0.06788 0.46806 -0.05608 0.46019 C -0.04497 0.45278 -0.05816 0.45926 -0.0474 0.4544 C -0.04462 0.45209 -0.04219 0.44838 -0.03889 0.44699 C -0.0375 0.4463 -0.03594 0.44584 -0.03455 0.44491 C -0.02361 0.4375 -0.03681 0.44399 -0.02604 0.43936 C -0.02413 0.43982 -0.02205 0.43982 -0.02031 0.44121 C -0.01597 0.44445 -0.01597 0.44723 -0.01458 0.45255 C -0.01406 0.48311 -0.01441 0.51366 -0.0132 0.54399 C -0.01302 0.54931 -0.01024 0.55394 -0.01024 0.55926 L -0.01024 0.5669 " pathEditMode="relative" rAng="0" ptsTypes="AAAAAAAAAAAAAAAAAAAAAAAAAAAAAAAAAAAAAAAAAAAAAAAAAAAAAAAAAAAAAAAAAAAAAAAAAAAAAAAAAAAAAAAAAAAAAAAAAAAAAAAAAAAAAAAAAAAAAAAAAAAAAAAAAAAAAAAAAAAAAAAAAAAAAAAAAAAAA">
                                      <p:cBhvr>
                                        <p:cTn id="16" dur="5000" fill="hold"/>
                                        <p:tgtEl>
                                          <p:spTgt spid="28"/>
                                        </p:tgtEl>
                                        <p:attrNameLst>
                                          <p:attrName>ppt_x</p:attrName>
                                          <p:attrName>ppt_y</p:attrName>
                                        </p:attrNameLst>
                                      </p:cBhvr>
                                      <p:rCtr x="-7517" y="30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25BB8-BB99-0336-0A15-411501505A10}"/>
              </a:ext>
            </a:extLst>
          </p:cNvPr>
          <p:cNvSpPr txBox="1"/>
          <p:nvPr/>
        </p:nvSpPr>
        <p:spPr>
          <a:xfrm>
            <a:off x="1257300" y="2306293"/>
            <a:ext cx="6743700" cy="1015663"/>
          </a:xfrm>
          <a:prstGeom prst="rect">
            <a:avLst/>
          </a:prstGeom>
          <a:noFill/>
        </p:spPr>
        <p:txBody>
          <a:bodyPr wrap="square" rtlCol="0">
            <a:spAutoFit/>
          </a:bodyPr>
          <a:lstStyle/>
          <a:p>
            <a:pPr algn="ctr"/>
            <a:r>
              <a:rPr lang="en-US" sz="3000" i="1" dirty="0">
                <a:solidFill>
                  <a:schemeClr val="bg1"/>
                </a:solidFill>
                <a:latin typeface="Candara" panose="020E0502030303020204" pitchFamily="34" charset="0"/>
                <a:ea typeface="Myriad Pro" charset="0"/>
                <a:cs typeface="Myriad Pro" charset="0"/>
              </a:rPr>
              <a:t>Novel Blood Bags</a:t>
            </a:r>
            <a:r>
              <a:rPr lang="en-US" sz="3000" dirty="0">
                <a:solidFill>
                  <a:schemeClr val="bg1"/>
                </a:solidFill>
                <a:latin typeface="Candara" panose="020E0502030303020204" pitchFamily="34" charset="0"/>
                <a:ea typeface="Myriad Pro" charset="0"/>
                <a:cs typeface="Myriad Pro" charset="0"/>
              </a:rPr>
              <a:t> </a:t>
            </a:r>
            <a:r>
              <a:rPr lang="en-US" sz="3000" dirty="0">
                <a:solidFill>
                  <a:schemeClr val="tx1">
                    <a:lumMod val="65000"/>
                    <a:lumOff val="35000"/>
                  </a:schemeClr>
                </a:solidFill>
                <a:latin typeface="Candara" panose="020E0502030303020204" pitchFamily="34" charset="0"/>
                <a:ea typeface="Myriad Pro" charset="0"/>
                <a:cs typeface="Myriad Pro" charset="0"/>
              </a:rPr>
              <a:t>to enhance the quality and shelf-life of stored blood</a:t>
            </a:r>
            <a:endParaRPr lang="en-US" sz="1050" dirty="0">
              <a:solidFill>
                <a:schemeClr val="tx1">
                  <a:lumMod val="65000"/>
                  <a:lumOff val="35000"/>
                </a:schemeClr>
              </a:solidFill>
              <a:latin typeface="Candara" panose="020E0502030303020204" pitchFamily="34" charset="0"/>
              <a:ea typeface="Myriad Pro" charset="0"/>
              <a:cs typeface="Myriad Pro" charset="0"/>
            </a:endParaRPr>
          </a:p>
        </p:txBody>
      </p:sp>
    </p:spTree>
    <p:extLst>
      <p:ext uri="{BB962C8B-B14F-4D97-AF65-F5344CB8AC3E}">
        <p14:creationId xmlns:p14="http://schemas.microsoft.com/office/powerpoint/2010/main" val="41084408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ECA3E3A9-067B-ABDC-8EFC-B3EA3E3BE0FA}"/>
              </a:ext>
            </a:extLst>
          </p:cNvPr>
          <p:cNvPicPr>
            <a:picLocks noChangeAspect="1"/>
          </p:cNvPicPr>
          <p:nvPr/>
        </p:nvPicPr>
        <p:blipFill>
          <a:blip r:embed="rId2"/>
          <a:stretch>
            <a:fillRect/>
          </a:stretch>
        </p:blipFill>
        <p:spPr>
          <a:xfrm>
            <a:off x="2800350" y="1143000"/>
            <a:ext cx="3310248" cy="2443894"/>
          </a:xfrm>
          <a:prstGeom prst="rect">
            <a:avLst/>
          </a:prstGeom>
        </p:spPr>
      </p:pic>
      <p:sp>
        <p:nvSpPr>
          <p:cNvPr id="35" name="TextBox 34">
            <a:extLst>
              <a:ext uri="{FF2B5EF4-FFF2-40B4-BE49-F238E27FC236}">
                <a16:creationId xmlns:a16="http://schemas.microsoft.com/office/drawing/2014/main" id="{695D8C75-5D3A-894F-F87F-0C3C20A82BD0}"/>
              </a:ext>
            </a:extLst>
          </p:cNvPr>
          <p:cNvSpPr txBox="1"/>
          <p:nvPr/>
        </p:nvSpPr>
        <p:spPr>
          <a:xfrm>
            <a:off x="6457951" y="474345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spTree>
    <p:extLst>
      <p:ext uri="{BB962C8B-B14F-4D97-AF65-F5344CB8AC3E}">
        <p14:creationId xmlns:p14="http://schemas.microsoft.com/office/powerpoint/2010/main" val="957234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2E58C6-54EB-6A4F-9D7E-262A4A3E97D8}"/>
              </a:ext>
            </a:extLst>
          </p:cNvPr>
          <p:cNvPicPr>
            <a:picLocks noChangeAspect="1"/>
          </p:cNvPicPr>
          <p:nvPr/>
        </p:nvPicPr>
        <p:blipFill>
          <a:blip r:embed="rId2"/>
          <a:stretch>
            <a:fillRect/>
          </a:stretch>
        </p:blipFill>
        <p:spPr>
          <a:xfrm>
            <a:off x="1485900" y="1798085"/>
            <a:ext cx="299711" cy="777972"/>
          </a:xfrm>
          <a:prstGeom prst="rect">
            <a:avLst/>
          </a:prstGeom>
        </p:spPr>
      </p:pic>
      <p:sp>
        <p:nvSpPr>
          <p:cNvPr id="3" name="Pentagon 2">
            <a:extLst>
              <a:ext uri="{FF2B5EF4-FFF2-40B4-BE49-F238E27FC236}">
                <a16:creationId xmlns:a16="http://schemas.microsoft.com/office/drawing/2014/main" id="{81531E08-B548-25BB-6FAE-CB0BA807BCB2}"/>
              </a:ext>
            </a:extLst>
          </p:cNvPr>
          <p:cNvSpPr/>
          <p:nvPr/>
        </p:nvSpPr>
        <p:spPr>
          <a:xfrm>
            <a:off x="1877073" y="2312589"/>
            <a:ext cx="466817" cy="136559"/>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 name="Group 3">
            <a:extLst>
              <a:ext uri="{FF2B5EF4-FFF2-40B4-BE49-F238E27FC236}">
                <a16:creationId xmlns:a16="http://schemas.microsoft.com/office/drawing/2014/main" id="{8844EDC4-915E-2B4D-CBF8-C294A01D9DFB}"/>
              </a:ext>
            </a:extLst>
          </p:cNvPr>
          <p:cNvGrpSpPr/>
          <p:nvPr/>
        </p:nvGrpSpPr>
        <p:grpSpPr>
          <a:xfrm>
            <a:off x="2472157" y="1963335"/>
            <a:ext cx="151386" cy="595700"/>
            <a:chOff x="1019577" y="426989"/>
            <a:chExt cx="236346" cy="930015"/>
          </a:xfrm>
        </p:grpSpPr>
        <p:sp>
          <p:nvSpPr>
            <p:cNvPr id="5" name="Rounded Rectangle 4">
              <a:extLst>
                <a:ext uri="{FF2B5EF4-FFF2-40B4-BE49-F238E27FC236}">
                  <a16:creationId xmlns:a16="http://schemas.microsoft.com/office/drawing/2014/main" id="{07E3148E-2343-7FD3-8406-C86F4E007A25}"/>
                </a:ext>
              </a:extLst>
            </p:cNvPr>
            <p:cNvSpPr/>
            <p:nvPr/>
          </p:nvSpPr>
          <p:spPr>
            <a:xfrm>
              <a:off x="1038991" y="722956"/>
              <a:ext cx="193510" cy="627847"/>
            </a:xfrm>
            <a:prstGeom prst="roundRect">
              <a:avLst>
                <a:gd name="adj" fmla="val 50000"/>
              </a:avLst>
            </a:prstGeom>
            <a:solidFill>
              <a:srgbClr val="FF281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6" name="Group 5">
              <a:extLst>
                <a:ext uri="{FF2B5EF4-FFF2-40B4-BE49-F238E27FC236}">
                  <a16:creationId xmlns:a16="http://schemas.microsoft.com/office/drawing/2014/main" id="{690B0E73-0082-F49A-4AD5-0844E7D63DFD}"/>
                </a:ext>
              </a:extLst>
            </p:cNvPr>
            <p:cNvGrpSpPr/>
            <p:nvPr/>
          </p:nvGrpSpPr>
          <p:grpSpPr>
            <a:xfrm>
              <a:off x="1019577" y="426989"/>
              <a:ext cx="236346" cy="930015"/>
              <a:chOff x="2159372" y="1879580"/>
              <a:chExt cx="236346" cy="930015"/>
            </a:xfrm>
          </p:grpSpPr>
          <p:sp>
            <p:nvSpPr>
              <p:cNvPr id="7" name="Rounded Rectangle 6">
                <a:extLst>
                  <a:ext uri="{FF2B5EF4-FFF2-40B4-BE49-F238E27FC236}">
                    <a16:creationId xmlns:a16="http://schemas.microsoft.com/office/drawing/2014/main" id="{FE980F2A-ED15-99E4-4E1D-6CCE761FDE3E}"/>
                  </a:ext>
                </a:extLst>
              </p:cNvPr>
              <p:cNvSpPr/>
              <p:nvPr/>
            </p:nvSpPr>
            <p:spPr>
              <a:xfrm>
                <a:off x="2179116" y="2040207"/>
                <a:ext cx="193510" cy="769388"/>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ounded Rectangle 7">
                <a:extLst>
                  <a:ext uri="{FF2B5EF4-FFF2-40B4-BE49-F238E27FC236}">
                    <a16:creationId xmlns:a16="http://schemas.microsoft.com/office/drawing/2014/main" id="{7C61B777-5810-1C22-C5C7-C21ED7633D6D}"/>
                  </a:ext>
                </a:extLst>
              </p:cNvPr>
              <p:cNvSpPr/>
              <p:nvPr/>
            </p:nvSpPr>
            <p:spPr>
              <a:xfrm>
                <a:off x="2159372" y="1879580"/>
                <a:ext cx="230318" cy="23872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 name="Rounded Rectangle 8">
                <a:extLst>
                  <a:ext uri="{FF2B5EF4-FFF2-40B4-BE49-F238E27FC236}">
                    <a16:creationId xmlns:a16="http://schemas.microsoft.com/office/drawing/2014/main" id="{15789BDE-D98A-B234-2B5F-A7C70081BF58}"/>
                  </a:ext>
                </a:extLst>
              </p:cNvPr>
              <p:cNvSpPr/>
              <p:nvPr/>
            </p:nvSpPr>
            <p:spPr>
              <a:xfrm>
                <a:off x="2289960" y="1914763"/>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ounded Rectangle 9">
                <a:extLst>
                  <a:ext uri="{FF2B5EF4-FFF2-40B4-BE49-F238E27FC236}">
                    <a16:creationId xmlns:a16="http://schemas.microsoft.com/office/drawing/2014/main" id="{675C905D-8E48-D659-97C1-0997B82CD151}"/>
                  </a:ext>
                </a:extLst>
              </p:cNvPr>
              <p:cNvSpPr/>
              <p:nvPr/>
            </p:nvSpPr>
            <p:spPr>
              <a:xfrm>
                <a:off x="2160324" y="1913334"/>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11" name="Group 10">
            <a:extLst>
              <a:ext uri="{FF2B5EF4-FFF2-40B4-BE49-F238E27FC236}">
                <a16:creationId xmlns:a16="http://schemas.microsoft.com/office/drawing/2014/main" id="{D4D2DFFC-9784-1C31-E961-B720D75B1119}"/>
              </a:ext>
            </a:extLst>
          </p:cNvPr>
          <p:cNvGrpSpPr/>
          <p:nvPr/>
        </p:nvGrpSpPr>
        <p:grpSpPr>
          <a:xfrm>
            <a:off x="4961640" y="1950589"/>
            <a:ext cx="151386" cy="595700"/>
            <a:chOff x="1019577" y="426989"/>
            <a:chExt cx="236346" cy="930015"/>
          </a:xfrm>
        </p:grpSpPr>
        <p:sp>
          <p:nvSpPr>
            <p:cNvPr id="12" name="Rounded Rectangle 11">
              <a:extLst>
                <a:ext uri="{FF2B5EF4-FFF2-40B4-BE49-F238E27FC236}">
                  <a16:creationId xmlns:a16="http://schemas.microsoft.com/office/drawing/2014/main" id="{75160047-DCEA-1C44-739E-2781BB8D1518}"/>
                </a:ext>
              </a:extLst>
            </p:cNvPr>
            <p:cNvSpPr/>
            <p:nvPr/>
          </p:nvSpPr>
          <p:spPr>
            <a:xfrm>
              <a:off x="1038991" y="722956"/>
              <a:ext cx="193510" cy="627847"/>
            </a:xfrm>
            <a:prstGeom prst="roundRect">
              <a:avLst>
                <a:gd name="adj" fmla="val 50000"/>
              </a:avLst>
            </a:prstGeom>
            <a:solidFill>
              <a:srgbClr val="9411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3" name="Group 12">
              <a:extLst>
                <a:ext uri="{FF2B5EF4-FFF2-40B4-BE49-F238E27FC236}">
                  <a16:creationId xmlns:a16="http://schemas.microsoft.com/office/drawing/2014/main" id="{A920FD97-94F0-7DDB-ED7B-C51A94E42D2D}"/>
                </a:ext>
              </a:extLst>
            </p:cNvPr>
            <p:cNvGrpSpPr/>
            <p:nvPr/>
          </p:nvGrpSpPr>
          <p:grpSpPr>
            <a:xfrm>
              <a:off x="1019577" y="426989"/>
              <a:ext cx="236346" cy="930015"/>
              <a:chOff x="2159372" y="1879580"/>
              <a:chExt cx="236346" cy="930015"/>
            </a:xfrm>
          </p:grpSpPr>
          <p:sp>
            <p:nvSpPr>
              <p:cNvPr id="14" name="Rounded Rectangle 13">
                <a:extLst>
                  <a:ext uri="{FF2B5EF4-FFF2-40B4-BE49-F238E27FC236}">
                    <a16:creationId xmlns:a16="http://schemas.microsoft.com/office/drawing/2014/main" id="{1A177945-E438-60CF-B95A-8C61B43E0B39}"/>
                  </a:ext>
                </a:extLst>
              </p:cNvPr>
              <p:cNvSpPr/>
              <p:nvPr/>
            </p:nvSpPr>
            <p:spPr>
              <a:xfrm>
                <a:off x="2179116" y="2040207"/>
                <a:ext cx="193510" cy="769388"/>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ounded Rectangle 14">
                <a:extLst>
                  <a:ext uri="{FF2B5EF4-FFF2-40B4-BE49-F238E27FC236}">
                    <a16:creationId xmlns:a16="http://schemas.microsoft.com/office/drawing/2014/main" id="{C08294A2-5235-61CF-DF9A-FCBC9D472531}"/>
                  </a:ext>
                </a:extLst>
              </p:cNvPr>
              <p:cNvSpPr/>
              <p:nvPr/>
            </p:nvSpPr>
            <p:spPr>
              <a:xfrm>
                <a:off x="2159372" y="1879580"/>
                <a:ext cx="230318" cy="23872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Rounded Rectangle 15">
                <a:extLst>
                  <a:ext uri="{FF2B5EF4-FFF2-40B4-BE49-F238E27FC236}">
                    <a16:creationId xmlns:a16="http://schemas.microsoft.com/office/drawing/2014/main" id="{FAA19B18-5BC9-442E-7BE5-5DF7E7C56A56}"/>
                  </a:ext>
                </a:extLst>
              </p:cNvPr>
              <p:cNvSpPr/>
              <p:nvPr/>
            </p:nvSpPr>
            <p:spPr>
              <a:xfrm>
                <a:off x="2289960" y="1914763"/>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ounded Rectangle 16">
                <a:extLst>
                  <a:ext uri="{FF2B5EF4-FFF2-40B4-BE49-F238E27FC236}">
                    <a16:creationId xmlns:a16="http://schemas.microsoft.com/office/drawing/2014/main" id="{C2C947FC-0183-3204-71BD-2E87DEF944CD}"/>
                  </a:ext>
                </a:extLst>
              </p:cNvPr>
              <p:cNvSpPr/>
              <p:nvPr/>
            </p:nvSpPr>
            <p:spPr>
              <a:xfrm>
                <a:off x="2160324" y="1913334"/>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cxnSp>
        <p:nvCxnSpPr>
          <p:cNvPr id="20" name="Straight Connector 19">
            <a:extLst>
              <a:ext uri="{FF2B5EF4-FFF2-40B4-BE49-F238E27FC236}">
                <a16:creationId xmlns:a16="http://schemas.microsoft.com/office/drawing/2014/main" id="{FA797D2B-8038-AEF5-763C-D18EA9737448}"/>
              </a:ext>
            </a:extLst>
          </p:cNvPr>
          <p:cNvCxnSpPr>
            <a:cxnSpLocks/>
          </p:cNvCxnSpPr>
          <p:nvPr/>
        </p:nvCxnSpPr>
        <p:spPr>
          <a:xfrm>
            <a:off x="2664110" y="2380868"/>
            <a:ext cx="2237668" cy="0"/>
          </a:xfrm>
          <a:prstGeom prst="line">
            <a:avLst/>
          </a:prstGeom>
          <a:ln w="22225">
            <a:solidFill>
              <a:schemeClr val="tx1">
                <a:lumMod val="65000"/>
                <a:lumOff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8F0EF6-0CBD-73C5-E651-930E76EBA4BF}"/>
              </a:ext>
            </a:extLst>
          </p:cNvPr>
          <p:cNvCxnSpPr/>
          <p:nvPr/>
        </p:nvCxnSpPr>
        <p:spPr>
          <a:xfrm>
            <a:off x="3758777" y="2328729"/>
            <a:ext cx="0" cy="135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077410F-2EF6-C18D-3099-226DC2D44261}"/>
              </a:ext>
            </a:extLst>
          </p:cNvPr>
          <p:cNvSpPr txBox="1"/>
          <p:nvPr/>
        </p:nvSpPr>
        <p:spPr>
          <a:xfrm>
            <a:off x="3244428" y="2562864"/>
            <a:ext cx="1366997" cy="253916"/>
          </a:xfrm>
          <a:prstGeom prst="rect">
            <a:avLst/>
          </a:prstGeom>
          <a:noFill/>
        </p:spPr>
        <p:txBody>
          <a:bodyPr wrap="square" rtlCol="0">
            <a:spAutoFit/>
          </a:bodyPr>
          <a:lstStyle/>
          <a:p>
            <a:pPr algn="ctr"/>
            <a:r>
              <a:rPr lang="en-US" sz="1050" dirty="0">
                <a:latin typeface="Avenir Book" panose="02000503020000020003" pitchFamily="2" charset="0"/>
              </a:rPr>
              <a:t>21 days</a:t>
            </a:r>
          </a:p>
        </p:txBody>
      </p:sp>
      <p:sp>
        <p:nvSpPr>
          <p:cNvPr id="24" name="TextBox 23">
            <a:extLst>
              <a:ext uri="{FF2B5EF4-FFF2-40B4-BE49-F238E27FC236}">
                <a16:creationId xmlns:a16="http://schemas.microsoft.com/office/drawing/2014/main" id="{8369AA5E-571E-3542-B085-F7055A5E91A0}"/>
              </a:ext>
            </a:extLst>
          </p:cNvPr>
          <p:cNvSpPr txBox="1"/>
          <p:nvPr/>
        </p:nvSpPr>
        <p:spPr>
          <a:xfrm>
            <a:off x="4414525" y="2560631"/>
            <a:ext cx="1366997" cy="253916"/>
          </a:xfrm>
          <a:prstGeom prst="rect">
            <a:avLst/>
          </a:prstGeom>
          <a:noFill/>
        </p:spPr>
        <p:txBody>
          <a:bodyPr wrap="square" rtlCol="0">
            <a:spAutoFit/>
          </a:bodyPr>
          <a:lstStyle/>
          <a:p>
            <a:pPr algn="ctr"/>
            <a:r>
              <a:rPr lang="en-US" sz="1050" dirty="0">
                <a:latin typeface="Avenir Book" panose="02000503020000020003" pitchFamily="2" charset="0"/>
              </a:rPr>
              <a:t>42 days</a:t>
            </a:r>
          </a:p>
        </p:txBody>
      </p:sp>
      <p:grpSp>
        <p:nvGrpSpPr>
          <p:cNvPr id="25" name="Group 24">
            <a:extLst>
              <a:ext uri="{FF2B5EF4-FFF2-40B4-BE49-F238E27FC236}">
                <a16:creationId xmlns:a16="http://schemas.microsoft.com/office/drawing/2014/main" id="{1088E746-CB20-AB55-ED2D-28F2145FA2DC}"/>
              </a:ext>
            </a:extLst>
          </p:cNvPr>
          <p:cNvGrpSpPr/>
          <p:nvPr/>
        </p:nvGrpSpPr>
        <p:grpSpPr>
          <a:xfrm>
            <a:off x="2536055" y="2780997"/>
            <a:ext cx="1394173" cy="490750"/>
            <a:chOff x="2484503" y="3034044"/>
            <a:chExt cx="1858897" cy="654334"/>
          </a:xfrm>
        </p:grpSpPr>
        <p:sp>
          <p:nvSpPr>
            <p:cNvPr id="26" name="Left Bracket 25">
              <a:extLst>
                <a:ext uri="{FF2B5EF4-FFF2-40B4-BE49-F238E27FC236}">
                  <a16:creationId xmlns:a16="http://schemas.microsoft.com/office/drawing/2014/main" id="{078F926F-1FBB-DFCC-3C58-D69C5E301F20}"/>
                </a:ext>
              </a:extLst>
            </p:cNvPr>
            <p:cNvSpPr/>
            <p:nvPr/>
          </p:nvSpPr>
          <p:spPr>
            <a:xfrm rot="16200000">
              <a:off x="3178374" y="2340173"/>
              <a:ext cx="242556" cy="1630298"/>
            </a:xfrm>
            <a:prstGeom prst="leftBracket">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7" name="TextBox 26">
              <a:extLst>
                <a:ext uri="{FF2B5EF4-FFF2-40B4-BE49-F238E27FC236}">
                  <a16:creationId xmlns:a16="http://schemas.microsoft.com/office/drawing/2014/main" id="{687BE4E1-FD8E-152B-FFCC-517D80BE686C}"/>
                </a:ext>
              </a:extLst>
            </p:cNvPr>
            <p:cNvSpPr txBox="1"/>
            <p:nvPr/>
          </p:nvSpPr>
          <p:spPr>
            <a:xfrm>
              <a:off x="2520736" y="3349823"/>
              <a:ext cx="1822664" cy="338555"/>
            </a:xfrm>
            <a:prstGeom prst="rect">
              <a:avLst/>
            </a:prstGeom>
            <a:noFill/>
          </p:spPr>
          <p:txBody>
            <a:bodyPr wrap="square" rtlCol="0">
              <a:spAutoFit/>
            </a:bodyPr>
            <a:lstStyle/>
            <a:p>
              <a:r>
                <a:rPr lang="en-US" sz="1050" dirty="0">
                  <a:latin typeface="Avenir Book" panose="02000503020000020003" pitchFamily="2" charset="0"/>
                </a:rPr>
                <a:t>Safe to transfusion</a:t>
              </a:r>
            </a:p>
          </p:txBody>
        </p:sp>
      </p:grpSp>
      <p:grpSp>
        <p:nvGrpSpPr>
          <p:cNvPr id="28" name="Group 27">
            <a:extLst>
              <a:ext uri="{FF2B5EF4-FFF2-40B4-BE49-F238E27FC236}">
                <a16:creationId xmlns:a16="http://schemas.microsoft.com/office/drawing/2014/main" id="{40BB2AB5-8932-C78E-89FA-C5E7296E5E39}"/>
              </a:ext>
            </a:extLst>
          </p:cNvPr>
          <p:cNvGrpSpPr/>
          <p:nvPr/>
        </p:nvGrpSpPr>
        <p:grpSpPr>
          <a:xfrm>
            <a:off x="3793355" y="2780997"/>
            <a:ext cx="1394173" cy="490750"/>
            <a:chOff x="4160903" y="3034044"/>
            <a:chExt cx="1858897" cy="654334"/>
          </a:xfrm>
        </p:grpSpPr>
        <p:sp>
          <p:nvSpPr>
            <p:cNvPr id="29" name="Left Bracket 28">
              <a:extLst>
                <a:ext uri="{FF2B5EF4-FFF2-40B4-BE49-F238E27FC236}">
                  <a16:creationId xmlns:a16="http://schemas.microsoft.com/office/drawing/2014/main" id="{8D0AF826-0FDC-D3AA-4528-061817FD1324}"/>
                </a:ext>
              </a:extLst>
            </p:cNvPr>
            <p:cNvSpPr/>
            <p:nvPr/>
          </p:nvSpPr>
          <p:spPr>
            <a:xfrm rot="16200000">
              <a:off x="4854774" y="2340173"/>
              <a:ext cx="242556" cy="1630298"/>
            </a:xfrm>
            <a:prstGeom prst="leftBracket">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30" name="TextBox 29">
              <a:extLst>
                <a:ext uri="{FF2B5EF4-FFF2-40B4-BE49-F238E27FC236}">
                  <a16:creationId xmlns:a16="http://schemas.microsoft.com/office/drawing/2014/main" id="{D4918785-4E0E-7C09-7084-B590B3A8520C}"/>
                </a:ext>
              </a:extLst>
            </p:cNvPr>
            <p:cNvSpPr txBox="1"/>
            <p:nvPr/>
          </p:nvSpPr>
          <p:spPr>
            <a:xfrm>
              <a:off x="4197136" y="3349823"/>
              <a:ext cx="1822664" cy="338555"/>
            </a:xfrm>
            <a:prstGeom prst="rect">
              <a:avLst/>
            </a:prstGeom>
            <a:noFill/>
          </p:spPr>
          <p:txBody>
            <a:bodyPr wrap="square" rtlCol="0">
              <a:spAutoFit/>
            </a:bodyPr>
            <a:lstStyle/>
            <a:p>
              <a:r>
                <a:rPr lang="en-US" sz="1050" dirty="0">
                  <a:latin typeface="Avenir Book" panose="02000503020000020003" pitchFamily="2" charset="0"/>
                </a:rPr>
                <a:t>Quality decreases</a:t>
              </a:r>
            </a:p>
          </p:txBody>
        </p:sp>
      </p:grpSp>
      <p:grpSp>
        <p:nvGrpSpPr>
          <p:cNvPr id="31" name="Group 30">
            <a:extLst>
              <a:ext uri="{FF2B5EF4-FFF2-40B4-BE49-F238E27FC236}">
                <a16:creationId xmlns:a16="http://schemas.microsoft.com/office/drawing/2014/main" id="{FD3E7FC0-C4B9-C13B-99F8-88BB17832247}"/>
              </a:ext>
            </a:extLst>
          </p:cNvPr>
          <p:cNvGrpSpPr/>
          <p:nvPr/>
        </p:nvGrpSpPr>
        <p:grpSpPr>
          <a:xfrm>
            <a:off x="4965427" y="1950589"/>
            <a:ext cx="151386" cy="595700"/>
            <a:chOff x="1019577" y="426989"/>
            <a:chExt cx="236346" cy="930015"/>
          </a:xfrm>
        </p:grpSpPr>
        <p:sp>
          <p:nvSpPr>
            <p:cNvPr id="32" name="Rounded Rectangle 31">
              <a:extLst>
                <a:ext uri="{FF2B5EF4-FFF2-40B4-BE49-F238E27FC236}">
                  <a16:creationId xmlns:a16="http://schemas.microsoft.com/office/drawing/2014/main" id="{3BF325EA-5FB9-F055-6DA5-6C3AF4F4163F}"/>
                </a:ext>
              </a:extLst>
            </p:cNvPr>
            <p:cNvSpPr/>
            <p:nvPr/>
          </p:nvSpPr>
          <p:spPr>
            <a:xfrm>
              <a:off x="1038991" y="722956"/>
              <a:ext cx="193510" cy="627847"/>
            </a:xfrm>
            <a:prstGeom prst="roundRect">
              <a:avLst>
                <a:gd name="adj" fmla="val 50000"/>
              </a:avLst>
            </a:prstGeom>
            <a:solidFill>
              <a:srgbClr val="E1001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3" name="Group 32">
              <a:extLst>
                <a:ext uri="{FF2B5EF4-FFF2-40B4-BE49-F238E27FC236}">
                  <a16:creationId xmlns:a16="http://schemas.microsoft.com/office/drawing/2014/main" id="{6AD4963C-D75A-030A-9801-15FF2407A787}"/>
                </a:ext>
              </a:extLst>
            </p:cNvPr>
            <p:cNvGrpSpPr/>
            <p:nvPr/>
          </p:nvGrpSpPr>
          <p:grpSpPr>
            <a:xfrm>
              <a:off x="1019577" y="426989"/>
              <a:ext cx="236346" cy="930015"/>
              <a:chOff x="2159372" y="1879580"/>
              <a:chExt cx="236346" cy="930015"/>
            </a:xfrm>
          </p:grpSpPr>
          <p:sp>
            <p:nvSpPr>
              <p:cNvPr id="34" name="Rounded Rectangle 33">
                <a:extLst>
                  <a:ext uri="{FF2B5EF4-FFF2-40B4-BE49-F238E27FC236}">
                    <a16:creationId xmlns:a16="http://schemas.microsoft.com/office/drawing/2014/main" id="{FB066714-80ED-36D3-9EFA-A69F7EE83CC6}"/>
                  </a:ext>
                </a:extLst>
              </p:cNvPr>
              <p:cNvSpPr/>
              <p:nvPr/>
            </p:nvSpPr>
            <p:spPr>
              <a:xfrm>
                <a:off x="2179116" y="2040207"/>
                <a:ext cx="193510" cy="769388"/>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ounded Rectangle 34">
                <a:extLst>
                  <a:ext uri="{FF2B5EF4-FFF2-40B4-BE49-F238E27FC236}">
                    <a16:creationId xmlns:a16="http://schemas.microsoft.com/office/drawing/2014/main" id="{1A389D4C-DFBB-C44E-1706-A840EB302DDE}"/>
                  </a:ext>
                </a:extLst>
              </p:cNvPr>
              <p:cNvSpPr/>
              <p:nvPr/>
            </p:nvSpPr>
            <p:spPr>
              <a:xfrm>
                <a:off x="2159372" y="1879580"/>
                <a:ext cx="230318" cy="23872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6" name="Rounded Rectangle 35">
                <a:extLst>
                  <a:ext uri="{FF2B5EF4-FFF2-40B4-BE49-F238E27FC236}">
                    <a16:creationId xmlns:a16="http://schemas.microsoft.com/office/drawing/2014/main" id="{9DBC179E-80B6-85B1-63E6-B7E335B48B0D}"/>
                  </a:ext>
                </a:extLst>
              </p:cNvPr>
              <p:cNvSpPr/>
              <p:nvPr/>
            </p:nvSpPr>
            <p:spPr>
              <a:xfrm>
                <a:off x="2289960" y="1914763"/>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ounded Rectangle 36">
                <a:extLst>
                  <a:ext uri="{FF2B5EF4-FFF2-40B4-BE49-F238E27FC236}">
                    <a16:creationId xmlns:a16="http://schemas.microsoft.com/office/drawing/2014/main" id="{8A4C05AE-7B42-87AC-E1A1-E59210D8E7AB}"/>
                  </a:ext>
                </a:extLst>
              </p:cNvPr>
              <p:cNvSpPr/>
              <p:nvPr/>
            </p:nvSpPr>
            <p:spPr>
              <a:xfrm>
                <a:off x="2160324" y="1913334"/>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38" name="Group 37">
            <a:extLst>
              <a:ext uri="{FF2B5EF4-FFF2-40B4-BE49-F238E27FC236}">
                <a16:creationId xmlns:a16="http://schemas.microsoft.com/office/drawing/2014/main" id="{FC19B4E6-4819-13C2-C8D6-947830118015}"/>
              </a:ext>
            </a:extLst>
          </p:cNvPr>
          <p:cNvGrpSpPr/>
          <p:nvPr/>
        </p:nvGrpSpPr>
        <p:grpSpPr>
          <a:xfrm>
            <a:off x="5055760" y="1371601"/>
            <a:ext cx="2543947" cy="1926272"/>
            <a:chOff x="4151871" y="1327687"/>
            <a:chExt cx="3391929" cy="2568364"/>
          </a:xfrm>
        </p:grpSpPr>
        <p:sp>
          <p:nvSpPr>
            <p:cNvPr id="39" name="Trapezium 38">
              <a:extLst>
                <a:ext uri="{FF2B5EF4-FFF2-40B4-BE49-F238E27FC236}">
                  <a16:creationId xmlns:a16="http://schemas.microsoft.com/office/drawing/2014/main" id="{489C6D29-6E04-0EFE-22F7-6C0E4B365177}"/>
                </a:ext>
              </a:extLst>
            </p:cNvPr>
            <p:cNvSpPr/>
            <p:nvPr/>
          </p:nvSpPr>
          <p:spPr>
            <a:xfrm rot="16200000">
              <a:off x="3277403" y="2256485"/>
              <a:ext cx="2471289" cy="722354"/>
            </a:xfrm>
            <a:prstGeom prst="trapezoid">
              <a:avLst>
                <a:gd name="adj" fmla="val 169959"/>
              </a:avLst>
            </a:prstGeom>
            <a:solidFill>
              <a:schemeClr val="accent4">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0" name="Rectangle 39">
              <a:extLst>
                <a:ext uri="{FF2B5EF4-FFF2-40B4-BE49-F238E27FC236}">
                  <a16:creationId xmlns:a16="http://schemas.microsoft.com/office/drawing/2014/main" id="{2A309030-9A21-A1C2-B04F-4535838F55A8}"/>
                </a:ext>
              </a:extLst>
            </p:cNvPr>
            <p:cNvSpPr/>
            <p:nvPr/>
          </p:nvSpPr>
          <p:spPr>
            <a:xfrm>
              <a:off x="4874181" y="1375880"/>
              <a:ext cx="2529709" cy="2471289"/>
            </a:xfrm>
            <a:prstGeom prst="rect">
              <a:avLst/>
            </a:prstGeom>
            <a:solidFill>
              <a:schemeClr val="accent4">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1" name="Group 40">
              <a:extLst>
                <a:ext uri="{FF2B5EF4-FFF2-40B4-BE49-F238E27FC236}">
                  <a16:creationId xmlns:a16="http://schemas.microsoft.com/office/drawing/2014/main" id="{FF396353-389E-BE56-5B75-EBA2E9DD7ACC}"/>
                </a:ext>
              </a:extLst>
            </p:cNvPr>
            <p:cNvGrpSpPr/>
            <p:nvPr/>
          </p:nvGrpSpPr>
          <p:grpSpPr>
            <a:xfrm>
              <a:off x="5010654" y="1664073"/>
              <a:ext cx="2533146" cy="2231978"/>
              <a:chOff x="4639684" y="833446"/>
              <a:chExt cx="2533146" cy="2231978"/>
            </a:xfrm>
          </p:grpSpPr>
          <p:pic>
            <p:nvPicPr>
              <p:cNvPr id="43" name="Picture 42">
                <a:extLst>
                  <a:ext uri="{FF2B5EF4-FFF2-40B4-BE49-F238E27FC236}">
                    <a16:creationId xmlns:a16="http://schemas.microsoft.com/office/drawing/2014/main" id="{2CF5DE80-92B0-17C9-FCD5-85F9C7C94A3C}"/>
                  </a:ext>
                </a:extLst>
              </p:cNvPr>
              <p:cNvPicPr>
                <a:picLocks noChangeAspect="1"/>
              </p:cNvPicPr>
              <p:nvPr/>
            </p:nvPicPr>
            <p:blipFill>
              <a:blip r:embed="rId3"/>
              <a:stretch>
                <a:fillRect/>
              </a:stretch>
            </p:blipFill>
            <p:spPr>
              <a:xfrm>
                <a:off x="4826451" y="833446"/>
                <a:ext cx="1131670" cy="158831"/>
              </a:xfrm>
              <a:prstGeom prst="rect">
                <a:avLst/>
              </a:prstGeom>
            </p:spPr>
          </p:pic>
          <p:sp>
            <p:nvSpPr>
              <p:cNvPr id="44" name="TextBox 43">
                <a:extLst>
                  <a:ext uri="{FF2B5EF4-FFF2-40B4-BE49-F238E27FC236}">
                    <a16:creationId xmlns:a16="http://schemas.microsoft.com/office/drawing/2014/main" id="{0329AC52-B69B-D9BE-F7DA-BF7D532CB382}"/>
                  </a:ext>
                </a:extLst>
              </p:cNvPr>
              <p:cNvSpPr txBox="1"/>
              <p:nvPr/>
            </p:nvSpPr>
            <p:spPr>
              <a:xfrm>
                <a:off x="4870447" y="955897"/>
                <a:ext cx="665692" cy="338555"/>
              </a:xfrm>
              <a:prstGeom prst="rect">
                <a:avLst/>
              </a:prstGeom>
              <a:noFill/>
            </p:spPr>
            <p:txBody>
              <a:bodyPr wrap="square" rtlCol="0">
                <a:spAutoFit/>
              </a:bodyPr>
              <a:lstStyle/>
              <a:p>
                <a:r>
                  <a:rPr lang="en-US" sz="1050" dirty="0">
                    <a:latin typeface="Avenir Book" panose="02000503020000020003" pitchFamily="2" charset="0"/>
                  </a:rPr>
                  <a:t>DNA</a:t>
                </a:r>
              </a:p>
            </p:txBody>
          </p:sp>
          <p:sp>
            <p:nvSpPr>
              <p:cNvPr id="45" name="TextBox 44">
                <a:extLst>
                  <a:ext uri="{FF2B5EF4-FFF2-40B4-BE49-F238E27FC236}">
                    <a16:creationId xmlns:a16="http://schemas.microsoft.com/office/drawing/2014/main" id="{16F6F318-FF97-E54C-CC6F-B9117BF2E090}"/>
                  </a:ext>
                </a:extLst>
              </p:cNvPr>
              <p:cNvSpPr txBox="1"/>
              <p:nvPr/>
            </p:nvSpPr>
            <p:spPr>
              <a:xfrm>
                <a:off x="4750664" y="1781682"/>
                <a:ext cx="1488153" cy="338555"/>
              </a:xfrm>
              <a:prstGeom prst="rect">
                <a:avLst/>
              </a:prstGeom>
              <a:noFill/>
            </p:spPr>
            <p:txBody>
              <a:bodyPr wrap="square" rtlCol="0">
                <a:spAutoFit/>
              </a:bodyPr>
              <a:lstStyle/>
              <a:p>
                <a:r>
                  <a:rPr lang="en-US" sz="1050" dirty="0">
                    <a:latin typeface="Avenir Book" panose="02000503020000020003" pitchFamily="2" charset="0"/>
                  </a:rPr>
                  <a:t>Nucleosomes</a:t>
                </a:r>
              </a:p>
            </p:txBody>
          </p:sp>
          <p:pic>
            <p:nvPicPr>
              <p:cNvPr id="46" name="Picture 45">
                <a:extLst>
                  <a:ext uri="{FF2B5EF4-FFF2-40B4-BE49-F238E27FC236}">
                    <a16:creationId xmlns:a16="http://schemas.microsoft.com/office/drawing/2014/main" id="{013C9F68-C655-4110-CAAE-9666BA9423F4}"/>
                  </a:ext>
                </a:extLst>
              </p:cNvPr>
              <p:cNvPicPr>
                <a:picLocks noChangeAspect="1"/>
              </p:cNvPicPr>
              <p:nvPr/>
            </p:nvPicPr>
            <p:blipFill>
              <a:blip r:embed="rId4"/>
              <a:stretch>
                <a:fillRect/>
              </a:stretch>
            </p:blipFill>
            <p:spPr>
              <a:xfrm>
                <a:off x="4886505" y="1335041"/>
                <a:ext cx="1205995" cy="468572"/>
              </a:xfrm>
              <a:prstGeom prst="rect">
                <a:avLst/>
              </a:prstGeom>
            </p:spPr>
          </p:pic>
          <p:sp>
            <p:nvSpPr>
              <p:cNvPr id="47" name="Freeform 46">
                <a:extLst>
                  <a:ext uri="{FF2B5EF4-FFF2-40B4-BE49-F238E27FC236}">
                    <a16:creationId xmlns:a16="http://schemas.microsoft.com/office/drawing/2014/main" id="{2BB09E21-64D8-7B32-6207-AF35F0A5DF33}"/>
                  </a:ext>
                </a:extLst>
              </p:cNvPr>
              <p:cNvSpPr/>
              <p:nvPr/>
            </p:nvSpPr>
            <p:spPr>
              <a:xfrm>
                <a:off x="5572021" y="2219708"/>
                <a:ext cx="554151" cy="446943"/>
              </a:xfrm>
              <a:custGeom>
                <a:avLst/>
                <a:gdLst>
                  <a:gd name="connsiteX0" fmla="*/ 427852 w 1501544"/>
                  <a:gd name="connsiteY0" fmla="*/ 26593 h 1428031"/>
                  <a:gd name="connsiteX1" fmla="*/ 178471 w 1501544"/>
                  <a:gd name="connsiteY1" fmla="*/ 347227 h 1428031"/>
                  <a:gd name="connsiteX2" fmla="*/ 237847 w 1501544"/>
                  <a:gd name="connsiteY2" fmla="*/ 703486 h 1428031"/>
                  <a:gd name="connsiteX3" fmla="*/ 760361 w 1501544"/>
                  <a:gd name="connsiteY3" fmla="*/ 774738 h 1428031"/>
                  <a:gd name="connsiteX4" fmla="*/ 843489 w 1501544"/>
                  <a:gd name="connsiteY4" fmla="*/ 1059746 h 1428031"/>
                  <a:gd name="connsiteX5" fmla="*/ 1045369 w 1501544"/>
                  <a:gd name="connsiteY5" fmla="*/ 1226001 h 1428031"/>
                  <a:gd name="connsiteX6" fmla="*/ 1496632 w 1501544"/>
                  <a:gd name="connsiteY6" fmla="*/ 1095372 h 1428031"/>
                  <a:gd name="connsiteX7" fmla="*/ 1259125 w 1501544"/>
                  <a:gd name="connsiteY7" fmla="*/ 1427881 h 1428031"/>
                  <a:gd name="connsiteX8" fmla="*/ 855364 w 1501544"/>
                  <a:gd name="connsiteY8" fmla="*/ 1047871 h 1428031"/>
                  <a:gd name="connsiteX9" fmla="*/ 499104 w 1501544"/>
                  <a:gd name="connsiteY9" fmla="*/ 347227 h 1428031"/>
                  <a:gd name="connsiteX10" fmla="*/ 404102 w 1501544"/>
                  <a:gd name="connsiteY10" fmla="*/ 169097 h 1428031"/>
                  <a:gd name="connsiteX11" fmla="*/ 190346 w 1501544"/>
                  <a:gd name="connsiteY11" fmla="*/ 74094 h 1428031"/>
                  <a:gd name="connsiteX12" fmla="*/ 12216 w 1501544"/>
                  <a:gd name="connsiteY12" fmla="*/ 394728 h 1428031"/>
                  <a:gd name="connsiteX13" fmla="*/ 380351 w 1501544"/>
                  <a:gd name="connsiteY13" fmla="*/ 311601 h 1428031"/>
                  <a:gd name="connsiteX14" fmla="*/ 594107 w 1501544"/>
                  <a:gd name="connsiteY14" fmla="*/ 26593 h 1428031"/>
                  <a:gd name="connsiteX15" fmla="*/ 784112 w 1501544"/>
                  <a:gd name="connsiteY15" fmla="*/ 252224 h 1428031"/>
                  <a:gd name="connsiteX16" fmla="*/ 795987 w 1501544"/>
                  <a:gd name="connsiteY16" fmla="*/ 513481 h 1428031"/>
                  <a:gd name="connsiteX17" fmla="*/ 665359 w 1501544"/>
                  <a:gd name="connsiteY17" fmla="*/ 988494 h 1428031"/>
                  <a:gd name="connsiteX18" fmla="*/ 309099 w 1501544"/>
                  <a:gd name="connsiteY18" fmla="*/ 1380380 h 1428031"/>
                  <a:gd name="connsiteX19" fmla="*/ 341 w 1501544"/>
                  <a:gd name="connsiteY19" fmla="*/ 1154749 h 1428031"/>
                  <a:gd name="connsiteX20" fmla="*/ 368476 w 1501544"/>
                  <a:gd name="connsiteY20" fmla="*/ 1249751 h 1428031"/>
                  <a:gd name="connsiteX21" fmla="*/ 629733 w 1501544"/>
                  <a:gd name="connsiteY21" fmla="*/ 1035995 h 1428031"/>
                  <a:gd name="connsiteX22" fmla="*/ 985993 w 1501544"/>
                  <a:gd name="connsiteY22" fmla="*/ 786614 h 1428031"/>
                  <a:gd name="connsiteX23" fmla="*/ 926616 w 1501544"/>
                  <a:gd name="connsiteY23" fmla="*/ 382853 h 1428031"/>
                  <a:gd name="connsiteX24" fmla="*/ 1021619 w 1501544"/>
                  <a:gd name="connsiteY24" fmla="*/ 180972 h 1428031"/>
                  <a:gd name="connsiteX25" fmla="*/ 1259125 w 1501544"/>
                  <a:gd name="connsiteY25" fmla="*/ 50343 h 1428031"/>
                  <a:gd name="connsiteX26" fmla="*/ 1413504 w 1501544"/>
                  <a:gd name="connsiteY26" fmla="*/ 430354 h 1428031"/>
                  <a:gd name="connsiteX27" fmla="*/ 1080995 w 1501544"/>
                  <a:gd name="connsiteY27" fmla="*/ 97845 h 1428031"/>
                  <a:gd name="connsiteX28" fmla="*/ 985993 w 1501544"/>
                  <a:gd name="connsiteY28" fmla="*/ 2842 h 1428031"/>
                  <a:gd name="connsiteX29" fmla="*/ 914741 w 1501544"/>
                  <a:gd name="connsiteY29" fmla="*/ 180972 h 1428031"/>
                  <a:gd name="connsiteX30" fmla="*/ 1092871 w 1501544"/>
                  <a:gd name="connsiteY30" fmla="*/ 489730 h 1428031"/>
                  <a:gd name="connsiteX31" fmla="*/ 641608 w 1501544"/>
                  <a:gd name="connsiteY31" fmla="*/ 727237 h 1428031"/>
                  <a:gd name="connsiteX32" fmla="*/ 451603 w 1501544"/>
                  <a:gd name="connsiteY32" fmla="*/ 929117 h 1428031"/>
                  <a:gd name="connsiteX33" fmla="*/ 344725 w 1501544"/>
                  <a:gd name="connsiteY33" fmla="*/ 1237876 h 1428031"/>
                  <a:gd name="connsiteX34" fmla="*/ 142845 w 1501544"/>
                  <a:gd name="connsiteY34" fmla="*/ 1166624 h 1428031"/>
                  <a:gd name="connsiteX35" fmla="*/ 190346 w 1501544"/>
                  <a:gd name="connsiteY35" fmla="*/ 952868 h 1428031"/>
                  <a:gd name="connsiteX36" fmla="*/ 83468 w 1501544"/>
                  <a:gd name="connsiteY36" fmla="*/ 905367 h 142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01544" h="1428031">
                    <a:moveTo>
                      <a:pt x="427852" y="26593"/>
                    </a:moveTo>
                    <a:cubicBezTo>
                      <a:pt x="318995" y="130502"/>
                      <a:pt x="210138" y="234412"/>
                      <a:pt x="178471" y="347227"/>
                    </a:cubicBezTo>
                    <a:cubicBezTo>
                      <a:pt x="146804" y="460042"/>
                      <a:pt x="140865" y="632234"/>
                      <a:pt x="237847" y="703486"/>
                    </a:cubicBezTo>
                    <a:cubicBezTo>
                      <a:pt x="334829" y="774738"/>
                      <a:pt x="659421" y="715361"/>
                      <a:pt x="760361" y="774738"/>
                    </a:cubicBezTo>
                    <a:cubicBezTo>
                      <a:pt x="861301" y="834115"/>
                      <a:pt x="795988" y="984536"/>
                      <a:pt x="843489" y="1059746"/>
                    </a:cubicBezTo>
                    <a:cubicBezTo>
                      <a:pt x="890990" y="1134957"/>
                      <a:pt x="936512" y="1220063"/>
                      <a:pt x="1045369" y="1226001"/>
                    </a:cubicBezTo>
                    <a:cubicBezTo>
                      <a:pt x="1154226" y="1231939"/>
                      <a:pt x="1461006" y="1061725"/>
                      <a:pt x="1496632" y="1095372"/>
                    </a:cubicBezTo>
                    <a:cubicBezTo>
                      <a:pt x="1532258" y="1129019"/>
                      <a:pt x="1366003" y="1435798"/>
                      <a:pt x="1259125" y="1427881"/>
                    </a:cubicBezTo>
                    <a:cubicBezTo>
                      <a:pt x="1152247" y="1419964"/>
                      <a:pt x="982034" y="1227980"/>
                      <a:pt x="855364" y="1047871"/>
                    </a:cubicBezTo>
                    <a:cubicBezTo>
                      <a:pt x="728694" y="867762"/>
                      <a:pt x="574314" y="493689"/>
                      <a:pt x="499104" y="347227"/>
                    </a:cubicBezTo>
                    <a:cubicBezTo>
                      <a:pt x="423894" y="200765"/>
                      <a:pt x="455562" y="214619"/>
                      <a:pt x="404102" y="169097"/>
                    </a:cubicBezTo>
                    <a:cubicBezTo>
                      <a:pt x="352642" y="123575"/>
                      <a:pt x="255660" y="36489"/>
                      <a:pt x="190346" y="74094"/>
                    </a:cubicBezTo>
                    <a:cubicBezTo>
                      <a:pt x="125032" y="111699"/>
                      <a:pt x="-19452" y="355144"/>
                      <a:pt x="12216" y="394728"/>
                    </a:cubicBezTo>
                    <a:cubicBezTo>
                      <a:pt x="43883" y="434313"/>
                      <a:pt x="283369" y="372957"/>
                      <a:pt x="380351" y="311601"/>
                    </a:cubicBezTo>
                    <a:cubicBezTo>
                      <a:pt x="477333" y="250245"/>
                      <a:pt x="526814" y="36489"/>
                      <a:pt x="594107" y="26593"/>
                    </a:cubicBezTo>
                    <a:cubicBezTo>
                      <a:pt x="661401" y="16697"/>
                      <a:pt x="750465" y="171076"/>
                      <a:pt x="784112" y="252224"/>
                    </a:cubicBezTo>
                    <a:cubicBezTo>
                      <a:pt x="817759" y="333372"/>
                      <a:pt x="815779" y="390769"/>
                      <a:pt x="795987" y="513481"/>
                    </a:cubicBezTo>
                    <a:cubicBezTo>
                      <a:pt x="776195" y="636193"/>
                      <a:pt x="746507" y="844011"/>
                      <a:pt x="665359" y="988494"/>
                    </a:cubicBezTo>
                    <a:cubicBezTo>
                      <a:pt x="584211" y="1132977"/>
                      <a:pt x="419935" y="1352671"/>
                      <a:pt x="309099" y="1380380"/>
                    </a:cubicBezTo>
                    <a:cubicBezTo>
                      <a:pt x="198263" y="1408089"/>
                      <a:pt x="-9555" y="1176520"/>
                      <a:pt x="341" y="1154749"/>
                    </a:cubicBezTo>
                    <a:cubicBezTo>
                      <a:pt x="10237" y="1132978"/>
                      <a:pt x="263577" y="1269543"/>
                      <a:pt x="368476" y="1249751"/>
                    </a:cubicBezTo>
                    <a:cubicBezTo>
                      <a:pt x="473375" y="1229959"/>
                      <a:pt x="526814" y="1113184"/>
                      <a:pt x="629733" y="1035995"/>
                    </a:cubicBezTo>
                    <a:cubicBezTo>
                      <a:pt x="732652" y="958806"/>
                      <a:pt x="936513" y="895471"/>
                      <a:pt x="985993" y="786614"/>
                    </a:cubicBezTo>
                    <a:cubicBezTo>
                      <a:pt x="1035474" y="677757"/>
                      <a:pt x="920678" y="483793"/>
                      <a:pt x="926616" y="382853"/>
                    </a:cubicBezTo>
                    <a:cubicBezTo>
                      <a:pt x="932554" y="281913"/>
                      <a:pt x="966201" y="236390"/>
                      <a:pt x="1021619" y="180972"/>
                    </a:cubicBezTo>
                    <a:cubicBezTo>
                      <a:pt x="1077037" y="125554"/>
                      <a:pt x="1193811" y="8779"/>
                      <a:pt x="1259125" y="50343"/>
                    </a:cubicBezTo>
                    <a:cubicBezTo>
                      <a:pt x="1324439" y="91907"/>
                      <a:pt x="1443192" y="422437"/>
                      <a:pt x="1413504" y="430354"/>
                    </a:cubicBezTo>
                    <a:cubicBezTo>
                      <a:pt x="1383816" y="438271"/>
                      <a:pt x="1080995" y="97845"/>
                      <a:pt x="1080995" y="97845"/>
                    </a:cubicBezTo>
                    <a:cubicBezTo>
                      <a:pt x="1009743" y="26593"/>
                      <a:pt x="1013702" y="-11012"/>
                      <a:pt x="985993" y="2842"/>
                    </a:cubicBezTo>
                    <a:cubicBezTo>
                      <a:pt x="958284" y="16696"/>
                      <a:pt x="896928" y="99824"/>
                      <a:pt x="914741" y="180972"/>
                    </a:cubicBezTo>
                    <a:cubicBezTo>
                      <a:pt x="932554" y="262120"/>
                      <a:pt x="1138393" y="398686"/>
                      <a:pt x="1092871" y="489730"/>
                    </a:cubicBezTo>
                    <a:cubicBezTo>
                      <a:pt x="1047349" y="580774"/>
                      <a:pt x="748486" y="654006"/>
                      <a:pt x="641608" y="727237"/>
                    </a:cubicBezTo>
                    <a:cubicBezTo>
                      <a:pt x="534730" y="800468"/>
                      <a:pt x="501084" y="844011"/>
                      <a:pt x="451603" y="929117"/>
                    </a:cubicBezTo>
                    <a:cubicBezTo>
                      <a:pt x="402122" y="1014224"/>
                      <a:pt x="396185" y="1198292"/>
                      <a:pt x="344725" y="1237876"/>
                    </a:cubicBezTo>
                    <a:cubicBezTo>
                      <a:pt x="293265" y="1277460"/>
                      <a:pt x="168575" y="1214125"/>
                      <a:pt x="142845" y="1166624"/>
                    </a:cubicBezTo>
                    <a:cubicBezTo>
                      <a:pt x="117115" y="1119123"/>
                      <a:pt x="200242" y="996411"/>
                      <a:pt x="190346" y="952868"/>
                    </a:cubicBezTo>
                    <a:cubicBezTo>
                      <a:pt x="180450" y="909325"/>
                      <a:pt x="131959" y="907346"/>
                      <a:pt x="83468" y="905367"/>
                    </a:cubicBezTo>
                  </a:path>
                </a:pathLst>
              </a:custGeom>
              <a:noFill/>
              <a:ln w="22225">
                <a:gradFill>
                  <a:gsLst>
                    <a:gs pos="0">
                      <a:srgbClr val="FF0000"/>
                    </a:gs>
                    <a:gs pos="58000">
                      <a:schemeClr val="accent4">
                        <a:lumMod val="60000"/>
                        <a:lumOff val="40000"/>
                      </a:schemeClr>
                    </a:gs>
                    <a:gs pos="83000">
                      <a:schemeClr val="accent2">
                        <a:lumMod val="75000"/>
                      </a:schemeClr>
                    </a:gs>
                    <a:gs pos="100000">
                      <a:schemeClr val="accent2">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TextBox 47">
                <a:extLst>
                  <a:ext uri="{FF2B5EF4-FFF2-40B4-BE49-F238E27FC236}">
                    <a16:creationId xmlns:a16="http://schemas.microsoft.com/office/drawing/2014/main" id="{96FB31C5-6A04-28B2-22CC-20D8F58D455C}"/>
                  </a:ext>
                </a:extLst>
              </p:cNvPr>
              <p:cNvSpPr txBox="1"/>
              <p:nvPr/>
            </p:nvSpPr>
            <p:spPr>
              <a:xfrm>
                <a:off x="5542446" y="2725830"/>
                <a:ext cx="665692" cy="338555"/>
              </a:xfrm>
              <a:prstGeom prst="rect">
                <a:avLst/>
              </a:prstGeom>
              <a:noFill/>
            </p:spPr>
            <p:txBody>
              <a:bodyPr wrap="square" rtlCol="0">
                <a:spAutoFit/>
              </a:bodyPr>
              <a:lstStyle/>
              <a:p>
                <a:r>
                  <a:rPr lang="en-US" sz="1050" dirty="0">
                    <a:latin typeface="Avenir Book" panose="02000503020000020003" pitchFamily="2" charset="0"/>
                  </a:rPr>
                  <a:t>Heme</a:t>
                </a:r>
              </a:p>
            </p:txBody>
          </p:sp>
          <p:sp>
            <p:nvSpPr>
              <p:cNvPr id="49" name="Oval 48">
                <a:extLst>
                  <a:ext uri="{FF2B5EF4-FFF2-40B4-BE49-F238E27FC236}">
                    <a16:creationId xmlns:a16="http://schemas.microsoft.com/office/drawing/2014/main" id="{53D8EC34-1FE7-EB99-443D-252A57B6C256}"/>
                  </a:ext>
                </a:extLst>
              </p:cNvPr>
              <p:cNvSpPr/>
              <p:nvPr/>
            </p:nvSpPr>
            <p:spPr>
              <a:xfrm>
                <a:off x="4944345" y="2414685"/>
                <a:ext cx="205646" cy="205646"/>
              </a:xfrm>
              <a:prstGeom prst="ellipse">
                <a:avLst/>
              </a:prstGeom>
              <a:solidFill>
                <a:srgbClr val="1137FF"/>
              </a:solidFill>
              <a:ln>
                <a:solidFill>
                  <a:srgbClr val="11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TextBox 49">
                <a:extLst>
                  <a:ext uri="{FF2B5EF4-FFF2-40B4-BE49-F238E27FC236}">
                    <a16:creationId xmlns:a16="http://schemas.microsoft.com/office/drawing/2014/main" id="{2232A33B-9FD9-9E9E-26C5-5982CD7756D0}"/>
                  </a:ext>
                </a:extLst>
              </p:cNvPr>
              <p:cNvSpPr txBox="1"/>
              <p:nvPr/>
            </p:nvSpPr>
            <p:spPr>
              <a:xfrm>
                <a:off x="4639684" y="2726869"/>
                <a:ext cx="941310" cy="338555"/>
              </a:xfrm>
              <a:prstGeom prst="rect">
                <a:avLst/>
              </a:prstGeom>
              <a:noFill/>
            </p:spPr>
            <p:txBody>
              <a:bodyPr wrap="square" rtlCol="0">
                <a:spAutoFit/>
              </a:bodyPr>
              <a:lstStyle/>
              <a:p>
                <a:r>
                  <a:rPr lang="en-US" sz="1050" dirty="0">
                    <a:latin typeface="Avenir Book" panose="02000503020000020003" pitchFamily="2" charset="0"/>
                  </a:rPr>
                  <a:t>Iron (Fe)</a:t>
                </a:r>
              </a:p>
            </p:txBody>
          </p:sp>
          <p:grpSp>
            <p:nvGrpSpPr>
              <p:cNvPr id="51" name="Group 50">
                <a:extLst>
                  <a:ext uri="{FF2B5EF4-FFF2-40B4-BE49-F238E27FC236}">
                    <a16:creationId xmlns:a16="http://schemas.microsoft.com/office/drawing/2014/main" id="{6D4E243D-43C3-9B46-E8F2-56AD7CBBA320}"/>
                  </a:ext>
                </a:extLst>
              </p:cNvPr>
              <p:cNvGrpSpPr/>
              <p:nvPr/>
            </p:nvGrpSpPr>
            <p:grpSpPr>
              <a:xfrm>
                <a:off x="6287396" y="987533"/>
                <a:ext cx="553456" cy="666574"/>
                <a:chOff x="7354368" y="2340769"/>
                <a:chExt cx="685360" cy="825437"/>
              </a:xfrm>
            </p:grpSpPr>
            <p:sp>
              <p:nvSpPr>
                <p:cNvPr id="56" name="Freeform 55">
                  <a:extLst>
                    <a:ext uri="{FF2B5EF4-FFF2-40B4-BE49-F238E27FC236}">
                      <a16:creationId xmlns:a16="http://schemas.microsoft.com/office/drawing/2014/main" id="{6386E498-0F01-A9AA-56B3-5FF85BE56C07}"/>
                    </a:ext>
                  </a:extLst>
                </p:cNvPr>
                <p:cNvSpPr/>
                <p:nvPr/>
              </p:nvSpPr>
              <p:spPr>
                <a:xfrm>
                  <a:off x="7457191" y="2510798"/>
                  <a:ext cx="582537" cy="655408"/>
                </a:xfrm>
                <a:custGeom>
                  <a:avLst/>
                  <a:gdLst>
                    <a:gd name="connsiteX0" fmla="*/ 0 w 582537"/>
                    <a:gd name="connsiteY0" fmla="*/ 0 h 655408"/>
                    <a:gd name="connsiteX1" fmla="*/ 35626 w 582537"/>
                    <a:gd name="connsiteY1" fmla="*/ 249382 h 655408"/>
                    <a:gd name="connsiteX2" fmla="*/ 118753 w 582537"/>
                    <a:gd name="connsiteY2" fmla="*/ 320634 h 655408"/>
                    <a:gd name="connsiteX3" fmla="*/ 59377 w 582537"/>
                    <a:gd name="connsiteY3" fmla="*/ 451262 h 655408"/>
                    <a:gd name="connsiteX4" fmla="*/ 249382 w 582537"/>
                    <a:gd name="connsiteY4" fmla="*/ 546265 h 655408"/>
                    <a:gd name="connsiteX5" fmla="*/ 261257 w 582537"/>
                    <a:gd name="connsiteY5" fmla="*/ 653143 h 655408"/>
                    <a:gd name="connsiteX6" fmla="*/ 463138 w 582537"/>
                    <a:gd name="connsiteY6" fmla="*/ 605641 h 655408"/>
                    <a:gd name="connsiteX7" fmla="*/ 415636 w 582537"/>
                    <a:gd name="connsiteY7" fmla="*/ 451262 h 655408"/>
                    <a:gd name="connsiteX8" fmla="*/ 581891 w 582537"/>
                    <a:gd name="connsiteY8" fmla="*/ 391885 h 655408"/>
                    <a:gd name="connsiteX9" fmla="*/ 475013 w 582537"/>
                    <a:gd name="connsiteY9" fmla="*/ 201880 h 655408"/>
                    <a:gd name="connsiteX10" fmla="*/ 522514 w 582537"/>
                    <a:gd name="connsiteY10" fmla="*/ 83127 h 655408"/>
                    <a:gd name="connsiteX11" fmla="*/ 403761 w 582537"/>
                    <a:gd name="connsiteY11" fmla="*/ 47501 h 655408"/>
                    <a:gd name="connsiteX12" fmla="*/ 403761 w 582537"/>
                    <a:gd name="connsiteY12" fmla="*/ 47501 h 65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537" h="655408">
                      <a:moveTo>
                        <a:pt x="0" y="0"/>
                      </a:moveTo>
                      <a:cubicBezTo>
                        <a:pt x="7917" y="97971"/>
                        <a:pt x="15834" y="195943"/>
                        <a:pt x="35626" y="249382"/>
                      </a:cubicBezTo>
                      <a:cubicBezTo>
                        <a:pt x="55418" y="302821"/>
                        <a:pt x="114795" y="286987"/>
                        <a:pt x="118753" y="320634"/>
                      </a:cubicBezTo>
                      <a:cubicBezTo>
                        <a:pt x="122711" y="354281"/>
                        <a:pt x="37606" y="413657"/>
                        <a:pt x="59377" y="451262"/>
                      </a:cubicBezTo>
                      <a:cubicBezTo>
                        <a:pt x="81148" y="488867"/>
                        <a:pt x="215735" y="512618"/>
                        <a:pt x="249382" y="546265"/>
                      </a:cubicBezTo>
                      <a:cubicBezTo>
                        <a:pt x="283029" y="579912"/>
                        <a:pt x="225631" y="643247"/>
                        <a:pt x="261257" y="653143"/>
                      </a:cubicBezTo>
                      <a:cubicBezTo>
                        <a:pt x="296883" y="663039"/>
                        <a:pt x="437408" y="639288"/>
                        <a:pt x="463138" y="605641"/>
                      </a:cubicBezTo>
                      <a:cubicBezTo>
                        <a:pt x="488868" y="571994"/>
                        <a:pt x="395844" y="486888"/>
                        <a:pt x="415636" y="451262"/>
                      </a:cubicBezTo>
                      <a:cubicBezTo>
                        <a:pt x="435428" y="415636"/>
                        <a:pt x="571995" y="433449"/>
                        <a:pt x="581891" y="391885"/>
                      </a:cubicBezTo>
                      <a:cubicBezTo>
                        <a:pt x="591787" y="350321"/>
                        <a:pt x="484909" y="253340"/>
                        <a:pt x="475013" y="201880"/>
                      </a:cubicBezTo>
                      <a:cubicBezTo>
                        <a:pt x="465117" y="150420"/>
                        <a:pt x="534389" y="108857"/>
                        <a:pt x="522514" y="83127"/>
                      </a:cubicBezTo>
                      <a:cubicBezTo>
                        <a:pt x="510639" y="57397"/>
                        <a:pt x="403761" y="47501"/>
                        <a:pt x="403761" y="47501"/>
                      </a:cubicBezTo>
                      <a:lnTo>
                        <a:pt x="403761" y="47501"/>
                      </a:ln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94105F18-3D90-DDD2-707C-4DE5914293F0}"/>
                    </a:ext>
                  </a:extLst>
                </p:cNvPr>
                <p:cNvSpPr/>
                <p:nvPr/>
              </p:nvSpPr>
              <p:spPr>
                <a:xfrm>
                  <a:off x="7354368" y="2340769"/>
                  <a:ext cx="205646" cy="205646"/>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2" name="Group 51">
                <a:extLst>
                  <a:ext uri="{FF2B5EF4-FFF2-40B4-BE49-F238E27FC236}">
                    <a16:creationId xmlns:a16="http://schemas.microsoft.com/office/drawing/2014/main" id="{CF992F5D-7D67-5CF0-973C-B95080CCD869}"/>
                  </a:ext>
                </a:extLst>
              </p:cNvPr>
              <p:cNvGrpSpPr/>
              <p:nvPr/>
            </p:nvGrpSpPr>
            <p:grpSpPr>
              <a:xfrm rot="21118600">
                <a:off x="6281306" y="1532349"/>
                <a:ext cx="405971" cy="598171"/>
                <a:chOff x="8124133" y="2387622"/>
                <a:chExt cx="502725" cy="740732"/>
              </a:xfrm>
            </p:grpSpPr>
            <p:sp>
              <p:nvSpPr>
                <p:cNvPr id="54" name="Freeform 53">
                  <a:extLst>
                    <a:ext uri="{FF2B5EF4-FFF2-40B4-BE49-F238E27FC236}">
                      <a16:creationId xmlns:a16="http://schemas.microsoft.com/office/drawing/2014/main" id="{5BB7A507-CA3B-CD22-C85B-C9FFAC722C5D}"/>
                    </a:ext>
                  </a:extLst>
                </p:cNvPr>
                <p:cNvSpPr/>
                <p:nvPr/>
              </p:nvSpPr>
              <p:spPr>
                <a:xfrm>
                  <a:off x="8208699" y="2548650"/>
                  <a:ext cx="418159" cy="579704"/>
                </a:xfrm>
                <a:custGeom>
                  <a:avLst/>
                  <a:gdLst>
                    <a:gd name="connsiteX0" fmla="*/ 24437 w 418159"/>
                    <a:gd name="connsiteY0" fmla="*/ 0 h 579704"/>
                    <a:gd name="connsiteX1" fmla="*/ 686 w 418159"/>
                    <a:gd name="connsiteY1" fmla="*/ 225632 h 579704"/>
                    <a:gd name="connsiteX2" fmla="*/ 48187 w 418159"/>
                    <a:gd name="connsiteY2" fmla="*/ 308759 h 579704"/>
                    <a:gd name="connsiteX3" fmla="*/ 12561 w 418159"/>
                    <a:gd name="connsiteY3" fmla="*/ 486889 h 579704"/>
                    <a:gd name="connsiteX4" fmla="*/ 60063 w 418159"/>
                    <a:gd name="connsiteY4" fmla="*/ 558141 h 579704"/>
                    <a:gd name="connsiteX5" fmla="*/ 143190 w 418159"/>
                    <a:gd name="connsiteY5" fmla="*/ 570016 h 579704"/>
                    <a:gd name="connsiteX6" fmla="*/ 178816 w 418159"/>
                    <a:gd name="connsiteY6" fmla="*/ 427512 h 579704"/>
                    <a:gd name="connsiteX7" fmla="*/ 261943 w 418159"/>
                    <a:gd name="connsiteY7" fmla="*/ 403761 h 579704"/>
                    <a:gd name="connsiteX8" fmla="*/ 261943 w 418159"/>
                    <a:gd name="connsiteY8" fmla="*/ 261258 h 579704"/>
                    <a:gd name="connsiteX9" fmla="*/ 404447 w 418159"/>
                    <a:gd name="connsiteY9" fmla="*/ 178130 h 579704"/>
                    <a:gd name="connsiteX10" fmla="*/ 404447 w 418159"/>
                    <a:gd name="connsiteY10" fmla="*/ 142504 h 57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159" h="579704">
                      <a:moveTo>
                        <a:pt x="24437" y="0"/>
                      </a:moveTo>
                      <a:cubicBezTo>
                        <a:pt x="10582" y="87086"/>
                        <a:pt x="-3272" y="174172"/>
                        <a:pt x="686" y="225632"/>
                      </a:cubicBezTo>
                      <a:cubicBezTo>
                        <a:pt x="4644" y="277092"/>
                        <a:pt x="46208" y="265216"/>
                        <a:pt x="48187" y="308759"/>
                      </a:cubicBezTo>
                      <a:cubicBezTo>
                        <a:pt x="50166" y="352302"/>
                        <a:pt x="12561" y="486889"/>
                        <a:pt x="12561" y="486889"/>
                      </a:cubicBezTo>
                      <a:cubicBezTo>
                        <a:pt x="14540" y="528452"/>
                        <a:pt x="38292" y="544287"/>
                        <a:pt x="60063" y="558141"/>
                      </a:cubicBezTo>
                      <a:cubicBezTo>
                        <a:pt x="81835" y="571996"/>
                        <a:pt x="123398" y="591787"/>
                        <a:pt x="143190" y="570016"/>
                      </a:cubicBezTo>
                      <a:cubicBezTo>
                        <a:pt x="162982" y="548245"/>
                        <a:pt x="159024" y="455221"/>
                        <a:pt x="178816" y="427512"/>
                      </a:cubicBezTo>
                      <a:cubicBezTo>
                        <a:pt x="198608" y="399803"/>
                        <a:pt x="248089" y="431470"/>
                        <a:pt x="261943" y="403761"/>
                      </a:cubicBezTo>
                      <a:cubicBezTo>
                        <a:pt x="275797" y="376052"/>
                        <a:pt x="238192" y="298863"/>
                        <a:pt x="261943" y="261258"/>
                      </a:cubicBezTo>
                      <a:cubicBezTo>
                        <a:pt x="285694" y="223653"/>
                        <a:pt x="404447" y="178130"/>
                        <a:pt x="404447" y="178130"/>
                      </a:cubicBezTo>
                      <a:cubicBezTo>
                        <a:pt x="428198" y="158338"/>
                        <a:pt x="416322" y="150421"/>
                        <a:pt x="404447" y="142504"/>
                      </a:cubicBezTo>
                    </a:path>
                  </a:pathLst>
                </a:cu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a:extLst>
                    <a:ext uri="{FF2B5EF4-FFF2-40B4-BE49-F238E27FC236}">
                      <a16:creationId xmlns:a16="http://schemas.microsoft.com/office/drawing/2014/main" id="{E3439386-FC6F-2B8F-C673-D46DA0F2459F}"/>
                    </a:ext>
                  </a:extLst>
                </p:cNvPr>
                <p:cNvSpPr/>
                <p:nvPr/>
              </p:nvSpPr>
              <p:spPr>
                <a:xfrm>
                  <a:off x="8124133" y="2387622"/>
                  <a:ext cx="205647" cy="20564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53" name="TextBox 52">
                <a:extLst>
                  <a:ext uri="{FF2B5EF4-FFF2-40B4-BE49-F238E27FC236}">
                    <a16:creationId xmlns:a16="http://schemas.microsoft.com/office/drawing/2014/main" id="{79CC9A8F-7AE0-A098-991D-AC456DD31957}"/>
                  </a:ext>
                </a:extLst>
              </p:cNvPr>
              <p:cNvSpPr txBox="1"/>
              <p:nvPr/>
            </p:nvSpPr>
            <p:spPr>
              <a:xfrm>
                <a:off x="6231520" y="2249722"/>
                <a:ext cx="941310" cy="338555"/>
              </a:xfrm>
              <a:prstGeom prst="rect">
                <a:avLst/>
              </a:prstGeom>
              <a:noFill/>
            </p:spPr>
            <p:txBody>
              <a:bodyPr wrap="square" rtlCol="0">
                <a:spAutoFit/>
              </a:bodyPr>
              <a:lstStyle/>
              <a:p>
                <a:r>
                  <a:rPr lang="en-US" sz="1050" dirty="0">
                    <a:latin typeface="Avenir Book" panose="02000503020000020003" pitchFamily="2" charset="0"/>
                  </a:rPr>
                  <a:t>PUFAs</a:t>
                </a:r>
              </a:p>
            </p:txBody>
          </p:sp>
        </p:grpSp>
        <p:sp>
          <p:nvSpPr>
            <p:cNvPr id="42" name="TextBox 41">
              <a:extLst>
                <a:ext uri="{FF2B5EF4-FFF2-40B4-BE49-F238E27FC236}">
                  <a16:creationId xmlns:a16="http://schemas.microsoft.com/office/drawing/2014/main" id="{EA38DE7E-C33A-0C9D-4D37-412D41BCAF48}"/>
                </a:ext>
              </a:extLst>
            </p:cNvPr>
            <p:cNvSpPr txBox="1"/>
            <p:nvPr/>
          </p:nvSpPr>
          <p:spPr>
            <a:xfrm>
              <a:off x="5228531" y="1327687"/>
              <a:ext cx="1004768" cy="369332"/>
            </a:xfrm>
            <a:prstGeom prst="rect">
              <a:avLst/>
            </a:prstGeom>
            <a:noFill/>
            <a:ln>
              <a:noFill/>
              <a:prstDash val="dash"/>
            </a:ln>
          </p:spPr>
          <p:txBody>
            <a:bodyPr wrap="square" rtlCol="0">
              <a:spAutoFit/>
            </a:bodyPr>
            <a:lstStyle/>
            <a:p>
              <a:pPr algn="ctr"/>
              <a:r>
                <a:rPr lang="en-US" sz="1200" b="1" dirty="0">
                  <a:solidFill>
                    <a:srgbClr val="1137FF"/>
                  </a:solidFill>
                  <a:latin typeface="Avenir Book" panose="02000503020000020003" pitchFamily="2" charset="0"/>
                </a:rPr>
                <a:t>DAMPs </a:t>
              </a:r>
            </a:p>
          </p:txBody>
        </p:sp>
      </p:grpSp>
      <p:grpSp>
        <p:nvGrpSpPr>
          <p:cNvPr id="58" name="Group 57">
            <a:extLst>
              <a:ext uri="{FF2B5EF4-FFF2-40B4-BE49-F238E27FC236}">
                <a16:creationId xmlns:a16="http://schemas.microsoft.com/office/drawing/2014/main" id="{B611AD29-C84D-62A8-7EDA-4794DDDD4FDA}"/>
              </a:ext>
            </a:extLst>
          </p:cNvPr>
          <p:cNvGrpSpPr/>
          <p:nvPr/>
        </p:nvGrpSpPr>
        <p:grpSpPr>
          <a:xfrm>
            <a:off x="5607181" y="1567527"/>
            <a:ext cx="1657985" cy="1489938"/>
            <a:chOff x="4876800" y="1586630"/>
            <a:chExt cx="2210646" cy="1986584"/>
          </a:xfrm>
        </p:grpSpPr>
        <p:grpSp>
          <p:nvGrpSpPr>
            <p:cNvPr id="59" name="Group 58">
              <a:extLst>
                <a:ext uri="{FF2B5EF4-FFF2-40B4-BE49-F238E27FC236}">
                  <a16:creationId xmlns:a16="http://schemas.microsoft.com/office/drawing/2014/main" id="{2C8F2F66-2053-5693-D489-9747614066BB}"/>
                </a:ext>
              </a:extLst>
            </p:cNvPr>
            <p:cNvGrpSpPr/>
            <p:nvPr/>
          </p:nvGrpSpPr>
          <p:grpSpPr>
            <a:xfrm>
              <a:off x="6871446" y="1586630"/>
              <a:ext cx="216000" cy="216000"/>
              <a:chOff x="5422867" y="3797874"/>
              <a:chExt cx="216000" cy="216000"/>
            </a:xfrm>
          </p:grpSpPr>
          <p:sp>
            <p:nvSpPr>
              <p:cNvPr id="69" name="Oval 68">
                <a:extLst>
                  <a:ext uri="{FF2B5EF4-FFF2-40B4-BE49-F238E27FC236}">
                    <a16:creationId xmlns:a16="http://schemas.microsoft.com/office/drawing/2014/main" id="{F14D4104-23E4-C6FC-6B23-42E8B3B1FDAD}"/>
                  </a:ext>
                </a:extLst>
              </p:cNvPr>
              <p:cNvSpPr>
                <a:spLocks noChangeAspect="1"/>
              </p:cNvSpPr>
              <p:nvPr/>
            </p:nvSpPr>
            <p:spPr>
              <a:xfrm>
                <a:off x="5422867" y="3797874"/>
                <a:ext cx="216000" cy="21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70" name="Straight Connector 69">
                <a:extLst>
                  <a:ext uri="{FF2B5EF4-FFF2-40B4-BE49-F238E27FC236}">
                    <a16:creationId xmlns:a16="http://schemas.microsoft.com/office/drawing/2014/main" id="{83199EC6-DD35-D34A-CC37-909558E16187}"/>
                  </a:ext>
                </a:extLst>
              </p:cNvPr>
              <p:cNvCxnSpPr/>
              <p:nvPr/>
            </p:nvCxnSpPr>
            <p:spPr>
              <a:xfrm>
                <a:off x="5459558" y="3904704"/>
                <a:ext cx="144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F3BB8E05-3C43-ADCA-CE2F-D2086EF38199}"/>
                </a:ext>
              </a:extLst>
            </p:cNvPr>
            <p:cNvGrpSpPr/>
            <p:nvPr/>
          </p:nvGrpSpPr>
          <p:grpSpPr>
            <a:xfrm>
              <a:off x="4933590" y="1629576"/>
              <a:ext cx="216000" cy="216000"/>
              <a:chOff x="5422867" y="3797874"/>
              <a:chExt cx="216000" cy="216000"/>
            </a:xfrm>
          </p:grpSpPr>
          <p:sp>
            <p:nvSpPr>
              <p:cNvPr id="67" name="Oval 66">
                <a:extLst>
                  <a:ext uri="{FF2B5EF4-FFF2-40B4-BE49-F238E27FC236}">
                    <a16:creationId xmlns:a16="http://schemas.microsoft.com/office/drawing/2014/main" id="{AF4432E8-81D1-C195-4297-99F78198FDA0}"/>
                  </a:ext>
                </a:extLst>
              </p:cNvPr>
              <p:cNvSpPr>
                <a:spLocks noChangeAspect="1"/>
              </p:cNvSpPr>
              <p:nvPr/>
            </p:nvSpPr>
            <p:spPr>
              <a:xfrm>
                <a:off x="5422867" y="3797874"/>
                <a:ext cx="216000" cy="21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68" name="Straight Connector 67">
                <a:extLst>
                  <a:ext uri="{FF2B5EF4-FFF2-40B4-BE49-F238E27FC236}">
                    <a16:creationId xmlns:a16="http://schemas.microsoft.com/office/drawing/2014/main" id="{939FC556-D29A-6DDC-CD0A-44B4F2010A4E}"/>
                  </a:ext>
                </a:extLst>
              </p:cNvPr>
              <p:cNvCxnSpPr/>
              <p:nvPr/>
            </p:nvCxnSpPr>
            <p:spPr>
              <a:xfrm>
                <a:off x="5459558" y="3904704"/>
                <a:ext cx="144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D2D6A01-3BAB-87A2-0550-C138507F509C}"/>
                </a:ext>
              </a:extLst>
            </p:cNvPr>
            <p:cNvGrpSpPr/>
            <p:nvPr/>
          </p:nvGrpSpPr>
          <p:grpSpPr>
            <a:xfrm>
              <a:off x="4876800" y="2100248"/>
              <a:ext cx="425756" cy="492443"/>
              <a:chOff x="4211011" y="3638596"/>
              <a:chExt cx="425756" cy="492443"/>
            </a:xfrm>
          </p:grpSpPr>
          <p:sp>
            <p:nvSpPr>
              <p:cNvPr id="65" name="Oval 64">
                <a:extLst>
                  <a:ext uri="{FF2B5EF4-FFF2-40B4-BE49-F238E27FC236}">
                    <a16:creationId xmlns:a16="http://schemas.microsoft.com/office/drawing/2014/main" id="{54C700E3-8CA5-E87B-6B7C-E67B1F87E4B5}"/>
                  </a:ext>
                </a:extLst>
              </p:cNvPr>
              <p:cNvSpPr>
                <a:spLocks noChangeAspect="1"/>
              </p:cNvSpPr>
              <p:nvPr/>
            </p:nvSpPr>
            <p:spPr>
              <a:xfrm>
                <a:off x="4289055" y="3783330"/>
                <a:ext cx="216000" cy="21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TextBox 65">
                <a:extLst>
                  <a:ext uri="{FF2B5EF4-FFF2-40B4-BE49-F238E27FC236}">
                    <a16:creationId xmlns:a16="http://schemas.microsoft.com/office/drawing/2014/main" id="{1B886997-D9EA-0CB6-B91B-B31A8619D6A3}"/>
                  </a:ext>
                </a:extLst>
              </p:cNvPr>
              <p:cNvSpPr txBox="1"/>
              <p:nvPr/>
            </p:nvSpPr>
            <p:spPr>
              <a:xfrm>
                <a:off x="4211011" y="3638596"/>
                <a:ext cx="425756" cy="492443"/>
              </a:xfrm>
              <a:prstGeom prst="rect">
                <a:avLst/>
              </a:prstGeom>
              <a:noFill/>
            </p:spPr>
            <p:txBody>
              <a:bodyPr wrap="none" rtlCol="0">
                <a:spAutoFit/>
              </a:bodyPr>
              <a:lstStyle/>
              <a:p>
                <a:r>
                  <a:rPr lang="en-US" sz="1800" dirty="0">
                    <a:solidFill>
                      <a:schemeClr val="bg1"/>
                    </a:solidFill>
                  </a:rPr>
                  <a:t>+</a:t>
                </a:r>
              </a:p>
            </p:txBody>
          </p:sp>
        </p:grpSp>
        <p:grpSp>
          <p:nvGrpSpPr>
            <p:cNvPr id="62" name="Group 61">
              <a:extLst>
                <a:ext uri="{FF2B5EF4-FFF2-40B4-BE49-F238E27FC236}">
                  <a16:creationId xmlns:a16="http://schemas.microsoft.com/office/drawing/2014/main" id="{237C23F9-8D53-7508-CAF8-0293C7FA9278}"/>
                </a:ext>
              </a:extLst>
            </p:cNvPr>
            <p:cNvGrpSpPr/>
            <p:nvPr/>
          </p:nvGrpSpPr>
          <p:grpSpPr>
            <a:xfrm>
              <a:off x="4876800" y="3080771"/>
              <a:ext cx="425756" cy="492443"/>
              <a:chOff x="4205789" y="3638596"/>
              <a:chExt cx="425756" cy="492443"/>
            </a:xfrm>
          </p:grpSpPr>
          <p:sp>
            <p:nvSpPr>
              <p:cNvPr id="63" name="Oval 62">
                <a:extLst>
                  <a:ext uri="{FF2B5EF4-FFF2-40B4-BE49-F238E27FC236}">
                    <a16:creationId xmlns:a16="http://schemas.microsoft.com/office/drawing/2014/main" id="{1F01D888-3863-5179-5C59-D0D3C45A5546}"/>
                  </a:ext>
                </a:extLst>
              </p:cNvPr>
              <p:cNvSpPr>
                <a:spLocks noChangeAspect="1"/>
              </p:cNvSpPr>
              <p:nvPr/>
            </p:nvSpPr>
            <p:spPr>
              <a:xfrm>
                <a:off x="4289055" y="3783330"/>
                <a:ext cx="216000" cy="21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4" name="TextBox 63">
                <a:extLst>
                  <a:ext uri="{FF2B5EF4-FFF2-40B4-BE49-F238E27FC236}">
                    <a16:creationId xmlns:a16="http://schemas.microsoft.com/office/drawing/2014/main" id="{4A8EC2BA-7598-3411-7A2A-49AD9D35A84F}"/>
                  </a:ext>
                </a:extLst>
              </p:cNvPr>
              <p:cNvSpPr txBox="1"/>
              <p:nvPr/>
            </p:nvSpPr>
            <p:spPr>
              <a:xfrm>
                <a:off x="4205789" y="3638596"/>
                <a:ext cx="425756" cy="492443"/>
              </a:xfrm>
              <a:prstGeom prst="rect">
                <a:avLst/>
              </a:prstGeom>
              <a:noFill/>
            </p:spPr>
            <p:txBody>
              <a:bodyPr wrap="none" rtlCol="0">
                <a:spAutoFit/>
              </a:bodyPr>
              <a:lstStyle/>
              <a:p>
                <a:r>
                  <a:rPr lang="en-US" sz="1800" dirty="0">
                    <a:solidFill>
                      <a:schemeClr val="bg1"/>
                    </a:solidFill>
                  </a:rPr>
                  <a:t>+</a:t>
                </a:r>
              </a:p>
            </p:txBody>
          </p:sp>
        </p:grpSp>
      </p:grpSp>
      <p:sp>
        <p:nvSpPr>
          <p:cNvPr id="71" name="TextBox 70">
            <a:extLst>
              <a:ext uri="{FF2B5EF4-FFF2-40B4-BE49-F238E27FC236}">
                <a16:creationId xmlns:a16="http://schemas.microsoft.com/office/drawing/2014/main" id="{E735B150-0231-EED0-D064-1BDA571BE5D6}"/>
              </a:ext>
            </a:extLst>
          </p:cNvPr>
          <p:cNvSpPr txBox="1"/>
          <p:nvPr/>
        </p:nvSpPr>
        <p:spPr>
          <a:xfrm>
            <a:off x="5143500" y="4857750"/>
            <a:ext cx="2853666"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 / Nature Communications (2022)</a:t>
            </a:r>
          </a:p>
        </p:txBody>
      </p:sp>
    </p:spTree>
    <p:extLst>
      <p:ext uri="{BB962C8B-B14F-4D97-AF65-F5344CB8AC3E}">
        <p14:creationId xmlns:p14="http://schemas.microsoft.com/office/powerpoint/2010/main" val="398187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87 -0.00255 L -0.18767 0.00092 " pathEditMode="relative" rAng="0" ptsTypes="AA">
                                      <p:cBhvr>
                                        <p:cTn id="6" dur="2000" fill="hold"/>
                                        <p:tgtEl>
                                          <p:spTgt spid="31"/>
                                        </p:tgtEl>
                                        <p:attrNameLst>
                                          <p:attrName>ppt_x</p:attrName>
                                          <p:attrName>ppt_y</p:attrName>
                                        </p:attrNameLst>
                                      </p:cBhvr>
                                      <p:rCtr x="-9340" y="162"/>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dissolve">
                                      <p:cBhvr>
                                        <p:cTn id="2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EBC179-251E-9B32-90EC-1976DCEA0A4F}"/>
              </a:ext>
            </a:extLst>
          </p:cNvPr>
          <p:cNvPicPr>
            <a:picLocks noChangeAspect="1"/>
          </p:cNvPicPr>
          <p:nvPr/>
        </p:nvPicPr>
        <p:blipFill>
          <a:blip r:embed="rId2"/>
          <a:stretch>
            <a:fillRect/>
          </a:stretch>
        </p:blipFill>
        <p:spPr>
          <a:xfrm>
            <a:off x="3543301" y="412009"/>
            <a:ext cx="979112" cy="373609"/>
          </a:xfrm>
          <a:prstGeom prst="rect">
            <a:avLst/>
          </a:prstGeom>
        </p:spPr>
      </p:pic>
      <p:pic>
        <p:nvPicPr>
          <p:cNvPr id="3" name="Picture 2">
            <a:extLst>
              <a:ext uri="{FF2B5EF4-FFF2-40B4-BE49-F238E27FC236}">
                <a16:creationId xmlns:a16="http://schemas.microsoft.com/office/drawing/2014/main" id="{0A7FD1EF-B27B-DB31-4338-739855DCE238}"/>
              </a:ext>
            </a:extLst>
          </p:cNvPr>
          <p:cNvPicPr>
            <a:picLocks noChangeAspect="1"/>
          </p:cNvPicPr>
          <p:nvPr/>
        </p:nvPicPr>
        <p:blipFill>
          <a:blip r:embed="rId3"/>
          <a:stretch>
            <a:fillRect/>
          </a:stretch>
        </p:blipFill>
        <p:spPr>
          <a:xfrm>
            <a:off x="5036512" y="445776"/>
            <a:ext cx="905471" cy="306074"/>
          </a:xfrm>
          <a:prstGeom prst="rect">
            <a:avLst/>
          </a:prstGeom>
        </p:spPr>
      </p:pic>
      <p:grpSp>
        <p:nvGrpSpPr>
          <p:cNvPr id="4" name="Group 3">
            <a:extLst>
              <a:ext uri="{FF2B5EF4-FFF2-40B4-BE49-F238E27FC236}">
                <a16:creationId xmlns:a16="http://schemas.microsoft.com/office/drawing/2014/main" id="{50E2C922-B1CD-AF5F-92E9-CEF011392B65}"/>
              </a:ext>
            </a:extLst>
          </p:cNvPr>
          <p:cNvGrpSpPr/>
          <p:nvPr/>
        </p:nvGrpSpPr>
        <p:grpSpPr>
          <a:xfrm>
            <a:off x="2564550" y="2054700"/>
            <a:ext cx="4014900" cy="1034100"/>
            <a:chOff x="2902091" y="14293610"/>
            <a:chExt cx="1444264" cy="393890"/>
          </a:xfrm>
        </p:grpSpPr>
        <p:grpSp>
          <p:nvGrpSpPr>
            <p:cNvPr id="5" name="Group 4">
              <a:extLst>
                <a:ext uri="{FF2B5EF4-FFF2-40B4-BE49-F238E27FC236}">
                  <a16:creationId xmlns:a16="http://schemas.microsoft.com/office/drawing/2014/main" id="{B8EF1987-4970-E254-AF2A-79983902B11C}"/>
                </a:ext>
              </a:extLst>
            </p:cNvPr>
            <p:cNvGrpSpPr/>
            <p:nvPr/>
          </p:nvGrpSpPr>
          <p:grpSpPr>
            <a:xfrm>
              <a:off x="2956599" y="14359005"/>
              <a:ext cx="1333215" cy="250205"/>
              <a:chOff x="6696316" y="5181683"/>
              <a:chExt cx="1333215" cy="250205"/>
            </a:xfrm>
          </p:grpSpPr>
          <p:sp>
            <p:nvSpPr>
              <p:cNvPr id="10" name="Cube 9">
                <a:extLst>
                  <a:ext uri="{FF2B5EF4-FFF2-40B4-BE49-F238E27FC236}">
                    <a16:creationId xmlns:a16="http://schemas.microsoft.com/office/drawing/2014/main" id="{72286EF4-90C3-F807-AB2D-A83AACC45F1F}"/>
                  </a:ext>
                </a:extLst>
              </p:cNvPr>
              <p:cNvSpPr/>
              <p:nvPr/>
            </p:nvSpPr>
            <p:spPr>
              <a:xfrm>
                <a:off x="7215609" y="5181683"/>
                <a:ext cx="813922" cy="250205"/>
              </a:xfrm>
              <a:prstGeom prst="cube">
                <a:avLst>
                  <a:gd name="adj" fmla="val 99921"/>
                </a:avLst>
              </a:prstGeom>
              <a:pattFill prst="smGrid">
                <a:fgClr>
                  <a:schemeClr val="accent2">
                    <a:lumMod val="75000"/>
                  </a:schemeClr>
                </a:fgClr>
                <a:bgClr>
                  <a:schemeClr val="bg1"/>
                </a:bgClr>
              </a:patt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latin typeface="Myriad Pro" charset="0"/>
                  <a:ea typeface="Myriad Pro" charset="0"/>
                  <a:cs typeface="Myriad Pro" charset="0"/>
                </a:endParaRPr>
              </a:p>
            </p:txBody>
          </p:sp>
          <p:sp>
            <p:nvSpPr>
              <p:cNvPr id="11" name="Cube 10">
                <a:extLst>
                  <a:ext uri="{FF2B5EF4-FFF2-40B4-BE49-F238E27FC236}">
                    <a16:creationId xmlns:a16="http://schemas.microsoft.com/office/drawing/2014/main" id="{D6611200-6E1F-2D62-BB89-1A98053657BE}"/>
                  </a:ext>
                </a:extLst>
              </p:cNvPr>
              <p:cNvSpPr/>
              <p:nvPr/>
            </p:nvSpPr>
            <p:spPr>
              <a:xfrm>
                <a:off x="6696316" y="5186876"/>
                <a:ext cx="813922" cy="245012"/>
              </a:xfrm>
              <a:prstGeom prst="cube">
                <a:avLst>
                  <a:gd name="adj" fmla="val 99921"/>
                </a:avLst>
              </a:prstGeom>
              <a:pattFill prst="smGrid">
                <a:fgClr>
                  <a:srgbClr val="00B050"/>
                </a:fgClr>
                <a:bgClr>
                  <a:schemeClr val="bg1"/>
                </a:bgClr>
              </a:patt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latin typeface="Myriad Pro" charset="0"/>
                  <a:ea typeface="Myriad Pro" charset="0"/>
                  <a:cs typeface="Myriad Pro" charset="0"/>
                </a:endParaRPr>
              </a:p>
            </p:txBody>
          </p:sp>
        </p:grpSp>
        <p:grpSp>
          <p:nvGrpSpPr>
            <p:cNvPr id="6" name="Group 5">
              <a:extLst>
                <a:ext uri="{FF2B5EF4-FFF2-40B4-BE49-F238E27FC236}">
                  <a16:creationId xmlns:a16="http://schemas.microsoft.com/office/drawing/2014/main" id="{9FF2F1DC-752E-7FEB-8EAA-117E54C5433E}"/>
                </a:ext>
              </a:extLst>
            </p:cNvPr>
            <p:cNvGrpSpPr/>
            <p:nvPr/>
          </p:nvGrpSpPr>
          <p:grpSpPr>
            <a:xfrm>
              <a:off x="2902091" y="14293610"/>
              <a:ext cx="1444264" cy="393890"/>
              <a:chOff x="3192682" y="13371156"/>
              <a:chExt cx="1444264" cy="393890"/>
            </a:xfrm>
          </p:grpSpPr>
          <p:sp>
            <p:nvSpPr>
              <p:cNvPr id="7" name="Cube 6">
                <a:extLst>
                  <a:ext uri="{FF2B5EF4-FFF2-40B4-BE49-F238E27FC236}">
                    <a16:creationId xmlns:a16="http://schemas.microsoft.com/office/drawing/2014/main" id="{337137E1-EB7C-0184-B7CC-AE5923BC79EE}"/>
                  </a:ext>
                </a:extLst>
              </p:cNvPr>
              <p:cNvSpPr/>
              <p:nvPr/>
            </p:nvSpPr>
            <p:spPr>
              <a:xfrm>
                <a:off x="3192682" y="13371156"/>
                <a:ext cx="1444264" cy="393890"/>
              </a:xfrm>
              <a:prstGeom prst="cube">
                <a:avLst>
                  <a:gd name="adj" fmla="val 77030"/>
                </a:avLst>
              </a:prstGeom>
              <a:solidFill>
                <a:schemeClr val="bg1">
                  <a:lumMod val="85000"/>
                  <a:alpha val="2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Myriad Pro" charset="0"/>
                  <a:ea typeface="Myriad Pro" charset="0"/>
                  <a:cs typeface="Myriad Pro" charset="0"/>
                </a:endParaRPr>
              </a:p>
            </p:txBody>
          </p:sp>
          <p:sp>
            <p:nvSpPr>
              <p:cNvPr id="8" name="Can 7">
                <a:extLst>
                  <a:ext uri="{FF2B5EF4-FFF2-40B4-BE49-F238E27FC236}">
                    <a16:creationId xmlns:a16="http://schemas.microsoft.com/office/drawing/2014/main" id="{F0C3C205-9C0E-51DC-89E6-B5118F6A5DA8}"/>
                  </a:ext>
                </a:extLst>
              </p:cNvPr>
              <p:cNvSpPr/>
              <p:nvPr/>
            </p:nvSpPr>
            <p:spPr>
              <a:xfrm>
                <a:off x="3337092" y="13446048"/>
                <a:ext cx="127625" cy="128575"/>
              </a:xfrm>
              <a:prstGeom prst="can">
                <a:avLst>
                  <a:gd name="adj" fmla="val 50000"/>
                </a:avLst>
              </a:prstGeom>
              <a:solidFill>
                <a:schemeClr val="bg1">
                  <a:lumMod val="85000"/>
                  <a:alpha val="51052"/>
                </a:schemeClr>
              </a:solidFill>
              <a:ln w="9525">
                <a:solidFill>
                  <a:schemeClr val="tx1">
                    <a:lumMod val="65000"/>
                    <a:lumOff val="3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Can 8">
                <a:extLst>
                  <a:ext uri="{FF2B5EF4-FFF2-40B4-BE49-F238E27FC236}">
                    <a16:creationId xmlns:a16="http://schemas.microsoft.com/office/drawing/2014/main" id="{1B0AEDB8-6353-AEE0-BBC5-6063C20CFE32}"/>
                  </a:ext>
                </a:extLst>
              </p:cNvPr>
              <p:cNvSpPr/>
              <p:nvPr/>
            </p:nvSpPr>
            <p:spPr>
              <a:xfrm>
                <a:off x="4351195" y="13435236"/>
                <a:ext cx="127625" cy="128575"/>
              </a:xfrm>
              <a:prstGeom prst="can">
                <a:avLst>
                  <a:gd name="adj" fmla="val 50000"/>
                </a:avLst>
              </a:prstGeom>
              <a:solidFill>
                <a:schemeClr val="bg1">
                  <a:lumMod val="85000"/>
                  <a:alpha val="51052"/>
                </a:schemeClr>
              </a:solidFill>
              <a:ln w="9525">
                <a:solidFill>
                  <a:schemeClr val="tx1">
                    <a:lumMod val="65000"/>
                    <a:lumOff val="3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12" name="Pentagon 11">
            <a:extLst>
              <a:ext uri="{FF2B5EF4-FFF2-40B4-BE49-F238E27FC236}">
                <a16:creationId xmlns:a16="http://schemas.microsoft.com/office/drawing/2014/main" id="{0A99BAC8-BC76-0500-6296-D82CBCA8FC81}"/>
              </a:ext>
            </a:extLst>
          </p:cNvPr>
          <p:cNvSpPr/>
          <p:nvPr/>
        </p:nvSpPr>
        <p:spPr>
          <a:xfrm rot="5400000">
            <a:off x="4521171" y="1022379"/>
            <a:ext cx="466817" cy="136559"/>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TextBox 21">
            <a:extLst>
              <a:ext uri="{FF2B5EF4-FFF2-40B4-BE49-F238E27FC236}">
                <a16:creationId xmlns:a16="http://schemas.microsoft.com/office/drawing/2014/main" id="{49FA38EF-EFA0-07D6-F785-8FAFB261706A}"/>
              </a:ext>
            </a:extLst>
          </p:cNvPr>
          <p:cNvSpPr txBox="1"/>
          <p:nvPr/>
        </p:nvSpPr>
        <p:spPr>
          <a:xfrm>
            <a:off x="5143500" y="4857750"/>
            <a:ext cx="2853666"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 / Nature Communications (2022)</a:t>
            </a:r>
          </a:p>
        </p:txBody>
      </p:sp>
      <p:grpSp>
        <p:nvGrpSpPr>
          <p:cNvPr id="24" name="Group 23">
            <a:extLst>
              <a:ext uri="{FF2B5EF4-FFF2-40B4-BE49-F238E27FC236}">
                <a16:creationId xmlns:a16="http://schemas.microsoft.com/office/drawing/2014/main" id="{D4842928-6977-008D-7764-019734E3BB1C}"/>
              </a:ext>
            </a:extLst>
          </p:cNvPr>
          <p:cNvGrpSpPr/>
          <p:nvPr/>
        </p:nvGrpSpPr>
        <p:grpSpPr>
          <a:xfrm>
            <a:off x="1351493" y="1921288"/>
            <a:ext cx="1791893" cy="1694116"/>
            <a:chOff x="277991" y="2561716"/>
            <a:chExt cx="2389190" cy="2258820"/>
          </a:xfrm>
        </p:grpSpPr>
        <p:grpSp>
          <p:nvGrpSpPr>
            <p:cNvPr id="21" name="Group 20">
              <a:extLst>
                <a:ext uri="{FF2B5EF4-FFF2-40B4-BE49-F238E27FC236}">
                  <a16:creationId xmlns:a16="http://schemas.microsoft.com/office/drawing/2014/main" id="{A4E5EAA8-8BF5-181A-8DD8-8889C4D1711E}"/>
                </a:ext>
              </a:extLst>
            </p:cNvPr>
            <p:cNvGrpSpPr/>
            <p:nvPr/>
          </p:nvGrpSpPr>
          <p:grpSpPr>
            <a:xfrm>
              <a:off x="820200" y="2561716"/>
              <a:ext cx="1812726" cy="1781684"/>
              <a:chOff x="820200" y="2561716"/>
              <a:chExt cx="1812726" cy="1781684"/>
            </a:xfrm>
          </p:grpSpPr>
          <p:grpSp>
            <p:nvGrpSpPr>
              <p:cNvPr id="13" name="Group 12">
                <a:extLst>
                  <a:ext uri="{FF2B5EF4-FFF2-40B4-BE49-F238E27FC236}">
                    <a16:creationId xmlns:a16="http://schemas.microsoft.com/office/drawing/2014/main" id="{0A07EABE-C585-9452-F06D-F43802A9AB17}"/>
                  </a:ext>
                </a:extLst>
              </p:cNvPr>
              <p:cNvGrpSpPr>
                <a:grpSpLocks noChangeAspect="1"/>
              </p:cNvGrpSpPr>
              <p:nvPr/>
            </p:nvGrpSpPr>
            <p:grpSpPr>
              <a:xfrm>
                <a:off x="820200" y="2975400"/>
                <a:ext cx="346669" cy="1368000"/>
                <a:chOff x="1019577" y="426989"/>
                <a:chExt cx="236346" cy="930015"/>
              </a:xfrm>
            </p:grpSpPr>
            <p:sp>
              <p:nvSpPr>
                <p:cNvPr id="14" name="Rounded Rectangle 13">
                  <a:extLst>
                    <a:ext uri="{FF2B5EF4-FFF2-40B4-BE49-F238E27FC236}">
                      <a16:creationId xmlns:a16="http://schemas.microsoft.com/office/drawing/2014/main" id="{48708D42-9FEB-37AD-14C6-D0DC2F04594A}"/>
                    </a:ext>
                  </a:extLst>
                </p:cNvPr>
                <p:cNvSpPr/>
                <p:nvPr/>
              </p:nvSpPr>
              <p:spPr>
                <a:xfrm>
                  <a:off x="1038991" y="722956"/>
                  <a:ext cx="193510" cy="627847"/>
                </a:xfrm>
                <a:prstGeom prst="roundRect">
                  <a:avLst>
                    <a:gd name="adj" fmla="val 50000"/>
                  </a:avLst>
                </a:prstGeom>
                <a:solidFill>
                  <a:srgbClr val="9411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5" name="Group 14">
                  <a:extLst>
                    <a:ext uri="{FF2B5EF4-FFF2-40B4-BE49-F238E27FC236}">
                      <a16:creationId xmlns:a16="http://schemas.microsoft.com/office/drawing/2014/main" id="{5DF9C7E2-E25E-DE50-DAC2-2935DC43DBEA}"/>
                    </a:ext>
                  </a:extLst>
                </p:cNvPr>
                <p:cNvGrpSpPr/>
                <p:nvPr/>
              </p:nvGrpSpPr>
              <p:grpSpPr>
                <a:xfrm>
                  <a:off x="1019577" y="426989"/>
                  <a:ext cx="236346" cy="930015"/>
                  <a:chOff x="2159372" y="1879580"/>
                  <a:chExt cx="236346" cy="930015"/>
                </a:xfrm>
              </p:grpSpPr>
              <p:sp>
                <p:nvSpPr>
                  <p:cNvPr id="16" name="Rounded Rectangle 15">
                    <a:extLst>
                      <a:ext uri="{FF2B5EF4-FFF2-40B4-BE49-F238E27FC236}">
                        <a16:creationId xmlns:a16="http://schemas.microsoft.com/office/drawing/2014/main" id="{CA958FB5-DC4C-93DD-1509-9A06EF8688C7}"/>
                      </a:ext>
                    </a:extLst>
                  </p:cNvPr>
                  <p:cNvSpPr/>
                  <p:nvPr/>
                </p:nvSpPr>
                <p:spPr>
                  <a:xfrm>
                    <a:off x="2179116" y="2040207"/>
                    <a:ext cx="193510" cy="769388"/>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ounded Rectangle 16">
                    <a:extLst>
                      <a:ext uri="{FF2B5EF4-FFF2-40B4-BE49-F238E27FC236}">
                        <a16:creationId xmlns:a16="http://schemas.microsoft.com/office/drawing/2014/main" id="{F1D799EB-425E-9759-F36A-852A670E9808}"/>
                      </a:ext>
                    </a:extLst>
                  </p:cNvPr>
                  <p:cNvSpPr/>
                  <p:nvPr/>
                </p:nvSpPr>
                <p:spPr>
                  <a:xfrm>
                    <a:off x="2159372" y="1879580"/>
                    <a:ext cx="230318" cy="23872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Rounded Rectangle 17">
                    <a:extLst>
                      <a:ext uri="{FF2B5EF4-FFF2-40B4-BE49-F238E27FC236}">
                        <a16:creationId xmlns:a16="http://schemas.microsoft.com/office/drawing/2014/main" id="{0487DC81-A305-DA5E-2E07-4F9539208063}"/>
                      </a:ext>
                    </a:extLst>
                  </p:cNvPr>
                  <p:cNvSpPr/>
                  <p:nvPr/>
                </p:nvSpPr>
                <p:spPr>
                  <a:xfrm>
                    <a:off x="2289960" y="1914763"/>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ounded Rectangle 18">
                    <a:extLst>
                      <a:ext uri="{FF2B5EF4-FFF2-40B4-BE49-F238E27FC236}">
                        <a16:creationId xmlns:a16="http://schemas.microsoft.com/office/drawing/2014/main" id="{F4720977-3921-A20E-033E-8C25DB50AF7A}"/>
                      </a:ext>
                    </a:extLst>
                  </p:cNvPr>
                  <p:cNvSpPr/>
                  <p:nvPr/>
                </p:nvSpPr>
                <p:spPr>
                  <a:xfrm>
                    <a:off x="2160324" y="1913334"/>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0" name="Arc 19">
                <a:extLst>
                  <a:ext uri="{FF2B5EF4-FFF2-40B4-BE49-F238E27FC236}">
                    <a16:creationId xmlns:a16="http://schemas.microsoft.com/office/drawing/2014/main" id="{C4FFD9C6-5085-F899-8C97-C59DE6DC97DC}"/>
                  </a:ext>
                </a:extLst>
              </p:cNvPr>
              <p:cNvSpPr/>
              <p:nvPr/>
            </p:nvSpPr>
            <p:spPr>
              <a:xfrm rot="13484624">
                <a:off x="943498" y="2561716"/>
                <a:ext cx="1689428" cy="1689428"/>
              </a:xfrm>
              <a:prstGeom prst="arc">
                <a:avLst>
                  <a:gd name="adj1" fmla="val 21326394"/>
                  <a:gd name="adj2" fmla="val 6773110"/>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sp>
          <p:nvSpPr>
            <p:cNvPr id="23" name="TextBox 22">
              <a:extLst>
                <a:ext uri="{FF2B5EF4-FFF2-40B4-BE49-F238E27FC236}">
                  <a16:creationId xmlns:a16="http://schemas.microsoft.com/office/drawing/2014/main" id="{F817D5DE-B005-DBD5-573B-A1D3A76148E9}"/>
                </a:ext>
              </a:extLst>
            </p:cNvPr>
            <p:cNvSpPr txBox="1"/>
            <p:nvPr/>
          </p:nvSpPr>
          <p:spPr>
            <a:xfrm>
              <a:off x="277991" y="4420427"/>
              <a:ext cx="2389190" cy="400109"/>
            </a:xfrm>
            <a:prstGeom prst="rect">
              <a:avLst/>
            </a:prstGeom>
            <a:noFill/>
          </p:spPr>
          <p:txBody>
            <a:bodyPr wrap="square" rtlCol="0">
              <a:spAutoFit/>
            </a:bodyPr>
            <a:lstStyle/>
            <a:p>
              <a:r>
                <a:rPr lang="en-US" sz="1350" dirty="0">
                  <a:latin typeface="Candara" panose="020E0502030303020204" pitchFamily="34" charset="0"/>
                </a:rPr>
                <a:t>Bad quality blood</a:t>
              </a:r>
            </a:p>
          </p:txBody>
        </p:sp>
      </p:grpSp>
    </p:spTree>
    <p:extLst>
      <p:ext uri="{BB962C8B-B14F-4D97-AF65-F5344CB8AC3E}">
        <p14:creationId xmlns:p14="http://schemas.microsoft.com/office/powerpoint/2010/main" val="18157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EBC179-251E-9B32-90EC-1976DCEA0A4F}"/>
              </a:ext>
            </a:extLst>
          </p:cNvPr>
          <p:cNvPicPr>
            <a:picLocks noChangeAspect="1"/>
          </p:cNvPicPr>
          <p:nvPr/>
        </p:nvPicPr>
        <p:blipFill>
          <a:blip r:embed="rId2"/>
          <a:stretch>
            <a:fillRect/>
          </a:stretch>
        </p:blipFill>
        <p:spPr>
          <a:xfrm>
            <a:off x="3543301" y="412009"/>
            <a:ext cx="979112" cy="373609"/>
          </a:xfrm>
          <a:prstGeom prst="rect">
            <a:avLst/>
          </a:prstGeom>
        </p:spPr>
      </p:pic>
      <p:pic>
        <p:nvPicPr>
          <p:cNvPr id="3" name="Picture 2">
            <a:extLst>
              <a:ext uri="{FF2B5EF4-FFF2-40B4-BE49-F238E27FC236}">
                <a16:creationId xmlns:a16="http://schemas.microsoft.com/office/drawing/2014/main" id="{0A7FD1EF-B27B-DB31-4338-739855DCE238}"/>
              </a:ext>
            </a:extLst>
          </p:cNvPr>
          <p:cNvPicPr>
            <a:picLocks noChangeAspect="1"/>
          </p:cNvPicPr>
          <p:nvPr/>
        </p:nvPicPr>
        <p:blipFill>
          <a:blip r:embed="rId3"/>
          <a:stretch>
            <a:fillRect/>
          </a:stretch>
        </p:blipFill>
        <p:spPr>
          <a:xfrm>
            <a:off x="5036512" y="445776"/>
            <a:ext cx="905471" cy="306074"/>
          </a:xfrm>
          <a:prstGeom prst="rect">
            <a:avLst/>
          </a:prstGeom>
        </p:spPr>
      </p:pic>
      <p:grpSp>
        <p:nvGrpSpPr>
          <p:cNvPr id="4" name="Group 3">
            <a:extLst>
              <a:ext uri="{FF2B5EF4-FFF2-40B4-BE49-F238E27FC236}">
                <a16:creationId xmlns:a16="http://schemas.microsoft.com/office/drawing/2014/main" id="{50E2C922-B1CD-AF5F-92E9-CEF011392B65}"/>
              </a:ext>
            </a:extLst>
          </p:cNvPr>
          <p:cNvGrpSpPr/>
          <p:nvPr/>
        </p:nvGrpSpPr>
        <p:grpSpPr>
          <a:xfrm>
            <a:off x="2564550" y="2054700"/>
            <a:ext cx="4014900" cy="1034100"/>
            <a:chOff x="2902091" y="14293610"/>
            <a:chExt cx="1444264" cy="393890"/>
          </a:xfrm>
        </p:grpSpPr>
        <p:grpSp>
          <p:nvGrpSpPr>
            <p:cNvPr id="5" name="Group 4">
              <a:extLst>
                <a:ext uri="{FF2B5EF4-FFF2-40B4-BE49-F238E27FC236}">
                  <a16:creationId xmlns:a16="http://schemas.microsoft.com/office/drawing/2014/main" id="{B8EF1987-4970-E254-AF2A-79983902B11C}"/>
                </a:ext>
              </a:extLst>
            </p:cNvPr>
            <p:cNvGrpSpPr/>
            <p:nvPr/>
          </p:nvGrpSpPr>
          <p:grpSpPr>
            <a:xfrm>
              <a:off x="2956599" y="14359005"/>
              <a:ext cx="1333215" cy="250205"/>
              <a:chOff x="6696316" y="5181683"/>
              <a:chExt cx="1333215" cy="250205"/>
            </a:xfrm>
          </p:grpSpPr>
          <p:sp>
            <p:nvSpPr>
              <p:cNvPr id="10" name="Cube 9">
                <a:extLst>
                  <a:ext uri="{FF2B5EF4-FFF2-40B4-BE49-F238E27FC236}">
                    <a16:creationId xmlns:a16="http://schemas.microsoft.com/office/drawing/2014/main" id="{72286EF4-90C3-F807-AB2D-A83AACC45F1F}"/>
                  </a:ext>
                </a:extLst>
              </p:cNvPr>
              <p:cNvSpPr/>
              <p:nvPr/>
            </p:nvSpPr>
            <p:spPr>
              <a:xfrm>
                <a:off x="7215609" y="5181683"/>
                <a:ext cx="813922" cy="250205"/>
              </a:xfrm>
              <a:prstGeom prst="cube">
                <a:avLst>
                  <a:gd name="adj" fmla="val 99921"/>
                </a:avLst>
              </a:prstGeom>
              <a:pattFill prst="smGrid">
                <a:fgClr>
                  <a:schemeClr val="accent2">
                    <a:lumMod val="75000"/>
                  </a:schemeClr>
                </a:fgClr>
                <a:bgClr>
                  <a:schemeClr val="bg1"/>
                </a:bgClr>
              </a:patt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latin typeface="Myriad Pro" charset="0"/>
                  <a:ea typeface="Myriad Pro" charset="0"/>
                  <a:cs typeface="Myriad Pro" charset="0"/>
                </a:endParaRPr>
              </a:p>
            </p:txBody>
          </p:sp>
          <p:sp>
            <p:nvSpPr>
              <p:cNvPr id="11" name="Cube 10">
                <a:extLst>
                  <a:ext uri="{FF2B5EF4-FFF2-40B4-BE49-F238E27FC236}">
                    <a16:creationId xmlns:a16="http://schemas.microsoft.com/office/drawing/2014/main" id="{D6611200-6E1F-2D62-BB89-1A98053657BE}"/>
                  </a:ext>
                </a:extLst>
              </p:cNvPr>
              <p:cNvSpPr/>
              <p:nvPr/>
            </p:nvSpPr>
            <p:spPr>
              <a:xfrm>
                <a:off x="6696316" y="5186876"/>
                <a:ext cx="813922" cy="245012"/>
              </a:xfrm>
              <a:prstGeom prst="cube">
                <a:avLst>
                  <a:gd name="adj" fmla="val 99921"/>
                </a:avLst>
              </a:prstGeom>
              <a:pattFill prst="smGrid">
                <a:fgClr>
                  <a:srgbClr val="00B050"/>
                </a:fgClr>
                <a:bgClr>
                  <a:schemeClr val="bg1"/>
                </a:bgClr>
              </a:patt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latin typeface="Myriad Pro" charset="0"/>
                  <a:ea typeface="Myriad Pro" charset="0"/>
                  <a:cs typeface="Myriad Pro" charset="0"/>
                </a:endParaRPr>
              </a:p>
            </p:txBody>
          </p:sp>
        </p:grpSp>
        <p:grpSp>
          <p:nvGrpSpPr>
            <p:cNvPr id="6" name="Group 5">
              <a:extLst>
                <a:ext uri="{FF2B5EF4-FFF2-40B4-BE49-F238E27FC236}">
                  <a16:creationId xmlns:a16="http://schemas.microsoft.com/office/drawing/2014/main" id="{9FF2F1DC-752E-7FEB-8EAA-117E54C5433E}"/>
                </a:ext>
              </a:extLst>
            </p:cNvPr>
            <p:cNvGrpSpPr/>
            <p:nvPr/>
          </p:nvGrpSpPr>
          <p:grpSpPr>
            <a:xfrm>
              <a:off x="2902091" y="14293610"/>
              <a:ext cx="1444264" cy="393890"/>
              <a:chOff x="3192682" y="13371156"/>
              <a:chExt cx="1444264" cy="393890"/>
            </a:xfrm>
          </p:grpSpPr>
          <p:sp>
            <p:nvSpPr>
              <p:cNvPr id="7" name="Cube 6">
                <a:extLst>
                  <a:ext uri="{FF2B5EF4-FFF2-40B4-BE49-F238E27FC236}">
                    <a16:creationId xmlns:a16="http://schemas.microsoft.com/office/drawing/2014/main" id="{337137E1-EB7C-0184-B7CC-AE5923BC79EE}"/>
                  </a:ext>
                </a:extLst>
              </p:cNvPr>
              <p:cNvSpPr/>
              <p:nvPr/>
            </p:nvSpPr>
            <p:spPr>
              <a:xfrm>
                <a:off x="3192682" y="13371156"/>
                <a:ext cx="1444264" cy="393890"/>
              </a:xfrm>
              <a:prstGeom prst="cube">
                <a:avLst>
                  <a:gd name="adj" fmla="val 77030"/>
                </a:avLst>
              </a:prstGeom>
              <a:solidFill>
                <a:schemeClr val="bg1">
                  <a:lumMod val="85000"/>
                  <a:alpha val="2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Myriad Pro" charset="0"/>
                  <a:ea typeface="Myriad Pro" charset="0"/>
                  <a:cs typeface="Myriad Pro" charset="0"/>
                </a:endParaRPr>
              </a:p>
            </p:txBody>
          </p:sp>
          <p:sp>
            <p:nvSpPr>
              <p:cNvPr id="8" name="Can 7">
                <a:extLst>
                  <a:ext uri="{FF2B5EF4-FFF2-40B4-BE49-F238E27FC236}">
                    <a16:creationId xmlns:a16="http://schemas.microsoft.com/office/drawing/2014/main" id="{F0C3C205-9C0E-51DC-89E6-B5118F6A5DA8}"/>
                  </a:ext>
                </a:extLst>
              </p:cNvPr>
              <p:cNvSpPr/>
              <p:nvPr/>
            </p:nvSpPr>
            <p:spPr>
              <a:xfrm>
                <a:off x="3337092" y="13446048"/>
                <a:ext cx="127625" cy="128575"/>
              </a:xfrm>
              <a:prstGeom prst="can">
                <a:avLst>
                  <a:gd name="adj" fmla="val 50000"/>
                </a:avLst>
              </a:prstGeom>
              <a:solidFill>
                <a:schemeClr val="bg1">
                  <a:lumMod val="85000"/>
                  <a:alpha val="51052"/>
                </a:schemeClr>
              </a:solidFill>
              <a:ln w="9525">
                <a:solidFill>
                  <a:schemeClr val="tx1">
                    <a:lumMod val="65000"/>
                    <a:lumOff val="3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Can 8">
                <a:extLst>
                  <a:ext uri="{FF2B5EF4-FFF2-40B4-BE49-F238E27FC236}">
                    <a16:creationId xmlns:a16="http://schemas.microsoft.com/office/drawing/2014/main" id="{1B0AEDB8-6353-AEE0-BBC5-6063C20CFE32}"/>
                  </a:ext>
                </a:extLst>
              </p:cNvPr>
              <p:cNvSpPr/>
              <p:nvPr/>
            </p:nvSpPr>
            <p:spPr>
              <a:xfrm>
                <a:off x="4351195" y="13435236"/>
                <a:ext cx="127625" cy="128575"/>
              </a:xfrm>
              <a:prstGeom prst="can">
                <a:avLst>
                  <a:gd name="adj" fmla="val 50000"/>
                </a:avLst>
              </a:prstGeom>
              <a:solidFill>
                <a:schemeClr val="bg1">
                  <a:lumMod val="85000"/>
                  <a:alpha val="51052"/>
                </a:schemeClr>
              </a:solidFill>
              <a:ln w="9525">
                <a:solidFill>
                  <a:schemeClr val="tx1">
                    <a:lumMod val="65000"/>
                    <a:lumOff val="3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12" name="Pentagon 11">
            <a:extLst>
              <a:ext uri="{FF2B5EF4-FFF2-40B4-BE49-F238E27FC236}">
                <a16:creationId xmlns:a16="http://schemas.microsoft.com/office/drawing/2014/main" id="{0A99BAC8-BC76-0500-6296-D82CBCA8FC81}"/>
              </a:ext>
            </a:extLst>
          </p:cNvPr>
          <p:cNvSpPr/>
          <p:nvPr/>
        </p:nvSpPr>
        <p:spPr>
          <a:xfrm rot="5400000">
            <a:off x="4521171" y="1022379"/>
            <a:ext cx="466817" cy="136559"/>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3" name="Group 12">
            <a:extLst>
              <a:ext uri="{FF2B5EF4-FFF2-40B4-BE49-F238E27FC236}">
                <a16:creationId xmlns:a16="http://schemas.microsoft.com/office/drawing/2014/main" id="{0A07EABE-C585-9452-F06D-F43802A9AB17}"/>
              </a:ext>
            </a:extLst>
          </p:cNvPr>
          <p:cNvGrpSpPr>
            <a:grpSpLocks noChangeAspect="1"/>
          </p:cNvGrpSpPr>
          <p:nvPr/>
        </p:nvGrpSpPr>
        <p:grpSpPr>
          <a:xfrm>
            <a:off x="1758150" y="2231550"/>
            <a:ext cx="260002" cy="1026000"/>
            <a:chOff x="1019577" y="426989"/>
            <a:chExt cx="236346" cy="930015"/>
          </a:xfrm>
        </p:grpSpPr>
        <p:sp>
          <p:nvSpPr>
            <p:cNvPr id="14" name="Rounded Rectangle 13">
              <a:extLst>
                <a:ext uri="{FF2B5EF4-FFF2-40B4-BE49-F238E27FC236}">
                  <a16:creationId xmlns:a16="http://schemas.microsoft.com/office/drawing/2014/main" id="{48708D42-9FEB-37AD-14C6-D0DC2F04594A}"/>
                </a:ext>
              </a:extLst>
            </p:cNvPr>
            <p:cNvSpPr/>
            <p:nvPr/>
          </p:nvSpPr>
          <p:spPr>
            <a:xfrm>
              <a:off x="1038991" y="722956"/>
              <a:ext cx="193510" cy="627847"/>
            </a:xfrm>
            <a:prstGeom prst="roundRect">
              <a:avLst>
                <a:gd name="adj" fmla="val 50000"/>
              </a:avLst>
            </a:prstGeom>
            <a:solidFill>
              <a:srgbClr val="9411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5" name="Group 14">
              <a:extLst>
                <a:ext uri="{FF2B5EF4-FFF2-40B4-BE49-F238E27FC236}">
                  <a16:creationId xmlns:a16="http://schemas.microsoft.com/office/drawing/2014/main" id="{5DF9C7E2-E25E-DE50-DAC2-2935DC43DBEA}"/>
                </a:ext>
              </a:extLst>
            </p:cNvPr>
            <p:cNvGrpSpPr/>
            <p:nvPr/>
          </p:nvGrpSpPr>
          <p:grpSpPr>
            <a:xfrm>
              <a:off x="1019577" y="426989"/>
              <a:ext cx="236346" cy="930015"/>
              <a:chOff x="2159372" y="1879580"/>
              <a:chExt cx="236346" cy="930015"/>
            </a:xfrm>
          </p:grpSpPr>
          <p:sp>
            <p:nvSpPr>
              <p:cNvPr id="16" name="Rounded Rectangle 15">
                <a:extLst>
                  <a:ext uri="{FF2B5EF4-FFF2-40B4-BE49-F238E27FC236}">
                    <a16:creationId xmlns:a16="http://schemas.microsoft.com/office/drawing/2014/main" id="{CA958FB5-DC4C-93DD-1509-9A06EF8688C7}"/>
                  </a:ext>
                </a:extLst>
              </p:cNvPr>
              <p:cNvSpPr/>
              <p:nvPr/>
            </p:nvSpPr>
            <p:spPr>
              <a:xfrm>
                <a:off x="2179116" y="2040207"/>
                <a:ext cx="193510" cy="769388"/>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ounded Rectangle 16">
                <a:extLst>
                  <a:ext uri="{FF2B5EF4-FFF2-40B4-BE49-F238E27FC236}">
                    <a16:creationId xmlns:a16="http://schemas.microsoft.com/office/drawing/2014/main" id="{F1D799EB-425E-9759-F36A-852A670E9808}"/>
                  </a:ext>
                </a:extLst>
              </p:cNvPr>
              <p:cNvSpPr/>
              <p:nvPr/>
            </p:nvSpPr>
            <p:spPr>
              <a:xfrm>
                <a:off x="2159372" y="1879580"/>
                <a:ext cx="230318" cy="23872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Rounded Rectangle 17">
                <a:extLst>
                  <a:ext uri="{FF2B5EF4-FFF2-40B4-BE49-F238E27FC236}">
                    <a16:creationId xmlns:a16="http://schemas.microsoft.com/office/drawing/2014/main" id="{0487DC81-A305-DA5E-2E07-4F9539208063}"/>
                  </a:ext>
                </a:extLst>
              </p:cNvPr>
              <p:cNvSpPr/>
              <p:nvPr/>
            </p:nvSpPr>
            <p:spPr>
              <a:xfrm>
                <a:off x="2289960" y="1914763"/>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ounded Rectangle 18">
                <a:extLst>
                  <a:ext uri="{FF2B5EF4-FFF2-40B4-BE49-F238E27FC236}">
                    <a16:creationId xmlns:a16="http://schemas.microsoft.com/office/drawing/2014/main" id="{F4720977-3921-A20E-033E-8C25DB50AF7A}"/>
                  </a:ext>
                </a:extLst>
              </p:cNvPr>
              <p:cNvSpPr/>
              <p:nvPr/>
            </p:nvSpPr>
            <p:spPr>
              <a:xfrm>
                <a:off x="2160324" y="1913334"/>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0" name="Arc 19">
            <a:extLst>
              <a:ext uri="{FF2B5EF4-FFF2-40B4-BE49-F238E27FC236}">
                <a16:creationId xmlns:a16="http://schemas.microsoft.com/office/drawing/2014/main" id="{C4FFD9C6-5085-F899-8C97-C59DE6DC97DC}"/>
              </a:ext>
            </a:extLst>
          </p:cNvPr>
          <p:cNvSpPr/>
          <p:nvPr/>
        </p:nvSpPr>
        <p:spPr>
          <a:xfrm rot="13484624">
            <a:off x="1850624" y="1921287"/>
            <a:ext cx="1267071" cy="1267071"/>
          </a:xfrm>
          <a:prstGeom prst="arc">
            <a:avLst>
              <a:gd name="adj1" fmla="val 21326394"/>
              <a:gd name="adj2" fmla="val 6773110"/>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nvGrpSpPr>
          <p:cNvPr id="21" name="Group 20">
            <a:extLst>
              <a:ext uri="{FF2B5EF4-FFF2-40B4-BE49-F238E27FC236}">
                <a16:creationId xmlns:a16="http://schemas.microsoft.com/office/drawing/2014/main" id="{C6EECA77-13C4-8850-DADE-1841C188134D}"/>
              </a:ext>
            </a:extLst>
          </p:cNvPr>
          <p:cNvGrpSpPr/>
          <p:nvPr/>
        </p:nvGrpSpPr>
        <p:grpSpPr>
          <a:xfrm>
            <a:off x="2553929" y="2057401"/>
            <a:ext cx="4015418" cy="1035380"/>
            <a:chOff x="3387472" y="7247475"/>
            <a:chExt cx="2178000" cy="561600"/>
          </a:xfrm>
        </p:grpSpPr>
        <p:grpSp>
          <p:nvGrpSpPr>
            <p:cNvPr id="22" name="Group 21">
              <a:extLst>
                <a:ext uri="{FF2B5EF4-FFF2-40B4-BE49-F238E27FC236}">
                  <a16:creationId xmlns:a16="http://schemas.microsoft.com/office/drawing/2014/main" id="{ACB2C25D-6392-737C-944A-5EA0C4DDB001}"/>
                </a:ext>
              </a:extLst>
            </p:cNvPr>
            <p:cNvGrpSpPr/>
            <p:nvPr/>
          </p:nvGrpSpPr>
          <p:grpSpPr>
            <a:xfrm>
              <a:off x="3469672" y="7340714"/>
              <a:ext cx="2010534" cy="356737"/>
              <a:chOff x="6696316" y="5181683"/>
              <a:chExt cx="1333215" cy="250205"/>
            </a:xfrm>
          </p:grpSpPr>
          <p:sp>
            <p:nvSpPr>
              <p:cNvPr id="34" name="Cube 33">
                <a:extLst>
                  <a:ext uri="{FF2B5EF4-FFF2-40B4-BE49-F238E27FC236}">
                    <a16:creationId xmlns:a16="http://schemas.microsoft.com/office/drawing/2014/main" id="{2EAAB204-45AE-A67C-5577-9A404F669791}"/>
                  </a:ext>
                </a:extLst>
              </p:cNvPr>
              <p:cNvSpPr/>
              <p:nvPr/>
            </p:nvSpPr>
            <p:spPr>
              <a:xfrm>
                <a:off x="7215609" y="5181683"/>
                <a:ext cx="813922" cy="250205"/>
              </a:xfrm>
              <a:prstGeom prst="cube">
                <a:avLst>
                  <a:gd name="adj" fmla="val 99921"/>
                </a:avLst>
              </a:prstGeom>
              <a:pattFill prst="smGrid">
                <a:fgClr>
                  <a:schemeClr val="accent2">
                    <a:lumMod val="75000"/>
                  </a:schemeClr>
                </a:fgClr>
                <a:bgClr>
                  <a:schemeClr val="bg1"/>
                </a:bgClr>
              </a:patt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latin typeface="Myriad Pro" charset="0"/>
                  <a:ea typeface="Myriad Pro" charset="0"/>
                  <a:cs typeface="Myriad Pro" charset="0"/>
                </a:endParaRPr>
              </a:p>
            </p:txBody>
          </p:sp>
          <p:sp>
            <p:nvSpPr>
              <p:cNvPr id="35" name="Cube 34">
                <a:extLst>
                  <a:ext uri="{FF2B5EF4-FFF2-40B4-BE49-F238E27FC236}">
                    <a16:creationId xmlns:a16="http://schemas.microsoft.com/office/drawing/2014/main" id="{AC75E839-3690-B272-846A-EEB5864A4961}"/>
                  </a:ext>
                </a:extLst>
              </p:cNvPr>
              <p:cNvSpPr/>
              <p:nvPr/>
            </p:nvSpPr>
            <p:spPr>
              <a:xfrm>
                <a:off x="6696316" y="5186876"/>
                <a:ext cx="813922" cy="245012"/>
              </a:xfrm>
              <a:prstGeom prst="cube">
                <a:avLst>
                  <a:gd name="adj" fmla="val 99921"/>
                </a:avLst>
              </a:prstGeom>
              <a:pattFill prst="smGrid">
                <a:fgClr>
                  <a:srgbClr val="00B050"/>
                </a:fgClr>
                <a:bgClr>
                  <a:schemeClr val="bg1"/>
                </a:bgClr>
              </a:patt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latin typeface="Myriad Pro" charset="0"/>
                  <a:ea typeface="Myriad Pro" charset="0"/>
                  <a:cs typeface="Myriad Pro" charset="0"/>
                </a:endParaRPr>
              </a:p>
            </p:txBody>
          </p:sp>
        </p:grpSp>
        <p:pic>
          <p:nvPicPr>
            <p:cNvPr id="23" name="Picture 22">
              <a:extLst>
                <a:ext uri="{FF2B5EF4-FFF2-40B4-BE49-F238E27FC236}">
                  <a16:creationId xmlns:a16="http://schemas.microsoft.com/office/drawing/2014/main" id="{4BDB7ED4-0C42-4296-CC3B-07CD9A50D4E0}"/>
                </a:ext>
              </a:extLst>
            </p:cNvPr>
            <p:cNvPicPr>
              <a:picLocks noChangeAspect="1"/>
            </p:cNvPicPr>
            <p:nvPr/>
          </p:nvPicPr>
          <p:blipFill>
            <a:blip r:embed="rId4"/>
            <a:stretch>
              <a:fillRect/>
            </a:stretch>
          </p:blipFill>
          <p:spPr>
            <a:xfrm rot="20922408">
              <a:off x="4701731" y="7420477"/>
              <a:ext cx="711466" cy="99855"/>
            </a:xfrm>
            <a:prstGeom prst="rect">
              <a:avLst/>
            </a:prstGeom>
          </p:spPr>
        </p:pic>
        <p:pic>
          <p:nvPicPr>
            <p:cNvPr id="24" name="Picture 23">
              <a:extLst>
                <a:ext uri="{FF2B5EF4-FFF2-40B4-BE49-F238E27FC236}">
                  <a16:creationId xmlns:a16="http://schemas.microsoft.com/office/drawing/2014/main" id="{12F0CA72-7FDA-B659-D3AE-D740D952CB52}"/>
                </a:ext>
              </a:extLst>
            </p:cNvPr>
            <p:cNvPicPr>
              <a:picLocks noChangeAspect="1"/>
            </p:cNvPicPr>
            <p:nvPr/>
          </p:nvPicPr>
          <p:blipFill>
            <a:blip r:embed="rId5"/>
            <a:stretch>
              <a:fillRect/>
            </a:stretch>
          </p:blipFill>
          <p:spPr>
            <a:xfrm rot="20981482">
              <a:off x="4237698" y="7411054"/>
              <a:ext cx="639190" cy="248348"/>
            </a:xfrm>
            <a:prstGeom prst="rect">
              <a:avLst/>
            </a:prstGeom>
          </p:spPr>
        </p:pic>
        <p:sp>
          <p:nvSpPr>
            <p:cNvPr id="25" name="Freeform 24">
              <a:extLst>
                <a:ext uri="{FF2B5EF4-FFF2-40B4-BE49-F238E27FC236}">
                  <a16:creationId xmlns:a16="http://schemas.microsoft.com/office/drawing/2014/main" id="{D48CE518-373A-4EF6-04CF-70C7E608180D}"/>
                </a:ext>
              </a:extLst>
            </p:cNvPr>
            <p:cNvSpPr/>
            <p:nvPr/>
          </p:nvSpPr>
          <p:spPr>
            <a:xfrm>
              <a:off x="3880024" y="7390636"/>
              <a:ext cx="245981" cy="198393"/>
            </a:xfrm>
            <a:custGeom>
              <a:avLst/>
              <a:gdLst>
                <a:gd name="connsiteX0" fmla="*/ 427852 w 1501544"/>
                <a:gd name="connsiteY0" fmla="*/ 26593 h 1428031"/>
                <a:gd name="connsiteX1" fmla="*/ 178471 w 1501544"/>
                <a:gd name="connsiteY1" fmla="*/ 347227 h 1428031"/>
                <a:gd name="connsiteX2" fmla="*/ 237847 w 1501544"/>
                <a:gd name="connsiteY2" fmla="*/ 703486 h 1428031"/>
                <a:gd name="connsiteX3" fmla="*/ 760361 w 1501544"/>
                <a:gd name="connsiteY3" fmla="*/ 774738 h 1428031"/>
                <a:gd name="connsiteX4" fmla="*/ 843489 w 1501544"/>
                <a:gd name="connsiteY4" fmla="*/ 1059746 h 1428031"/>
                <a:gd name="connsiteX5" fmla="*/ 1045369 w 1501544"/>
                <a:gd name="connsiteY5" fmla="*/ 1226001 h 1428031"/>
                <a:gd name="connsiteX6" fmla="*/ 1496632 w 1501544"/>
                <a:gd name="connsiteY6" fmla="*/ 1095372 h 1428031"/>
                <a:gd name="connsiteX7" fmla="*/ 1259125 w 1501544"/>
                <a:gd name="connsiteY7" fmla="*/ 1427881 h 1428031"/>
                <a:gd name="connsiteX8" fmla="*/ 855364 w 1501544"/>
                <a:gd name="connsiteY8" fmla="*/ 1047871 h 1428031"/>
                <a:gd name="connsiteX9" fmla="*/ 499104 w 1501544"/>
                <a:gd name="connsiteY9" fmla="*/ 347227 h 1428031"/>
                <a:gd name="connsiteX10" fmla="*/ 404102 w 1501544"/>
                <a:gd name="connsiteY10" fmla="*/ 169097 h 1428031"/>
                <a:gd name="connsiteX11" fmla="*/ 190346 w 1501544"/>
                <a:gd name="connsiteY11" fmla="*/ 74094 h 1428031"/>
                <a:gd name="connsiteX12" fmla="*/ 12216 w 1501544"/>
                <a:gd name="connsiteY12" fmla="*/ 394728 h 1428031"/>
                <a:gd name="connsiteX13" fmla="*/ 380351 w 1501544"/>
                <a:gd name="connsiteY13" fmla="*/ 311601 h 1428031"/>
                <a:gd name="connsiteX14" fmla="*/ 594107 w 1501544"/>
                <a:gd name="connsiteY14" fmla="*/ 26593 h 1428031"/>
                <a:gd name="connsiteX15" fmla="*/ 784112 w 1501544"/>
                <a:gd name="connsiteY15" fmla="*/ 252224 h 1428031"/>
                <a:gd name="connsiteX16" fmla="*/ 795987 w 1501544"/>
                <a:gd name="connsiteY16" fmla="*/ 513481 h 1428031"/>
                <a:gd name="connsiteX17" fmla="*/ 665359 w 1501544"/>
                <a:gd name="connsiteY17" fmla="*/ 988494 h 1428031"/>
                <a:gd name="connsiteX18" fmla="*/ 309099 w 1501544"/>
                <a:gd name="connsiteY18" fmla="*/ 1380380 h 1428031"/>
                <a:gd name="connsiteX19" fmla="*/ 341 w 1501544"/>
                <a:gd name="connsiteY19" fmla="*/ 1154749 h 1428031"/>
                <a:gd name="connsiteX20" fmla="*/ 368476 w 1501544"/>
                <a:gd name="connsiteY20" fmla="*/ 1249751 h 1428031"/>
                <a:gd name="connsiteX21" fmla="*/ 629733 w 1501544"/>
                <a:gd name="connsiteY21" fmla="*/ 1035995 h 1428031"/>
                <a:gd name="connsiteX22" fmla="*/ 985993 w 1501544"/>
                <a:gd name="connsiteY22" fmla="*/ 786614 h 1428031"/>
                <a:gd name="connsiteX23" fmla="*/ 926616 w 1501544"/>
                <a:gd name="connsiteY23" fmla="*/ 382853 h 1428031"/>
                <a:gd name="connsiteX24" fmla="*/ 1021619 w 1501544"/>
                <a:gd name="connsiteY24" fmla="*/ 180972 h 1428031"/>
                <a:gd name="connsiteX25" fmla="*/ 1259125 w 1501544"/>
                <a:gd name="connsiteY25" fmla="*/ 50343 h 1428031"/>
                <a:gd name="connsiteX26" fmla="*/ 1413504 w 1501544"/>
                <a:gd name="connsiteY26" fmla="*/ 430354 h 1428031"/>
                <a:gd name="connsiteX27" fmla="*/ 1080995 w 1501544"/>
                <a:gd name="connsiteY27" fmla="*/ 97845 h 1428031"/>
                <a:gd name="connsiteX28" fmla="*/ 985993 w 1501544"/>
                <a:gd name="connsiteY28" fmla="*/ 2842 h 1428031"/>
                <a:gd name="connsiteX29" fmla="*/ 914741 w 1501544"/>
                <a:gd name="connsiteY29" fmla="*/ 180972 h 1428031"/>
                <a:gd name="connsiteX30" fmla="*/ 1092871 w 1501544"/>
                <a:gd name="connsiteY30" fmla="*/ 489730 h 1428031"/>
                <a:gd name="connsiteX31" fmla="*/ 641608 w 1501544"/>
                <a:gd name="connsiteY31" fmla="*/ 727237 h 1428031"/>
                <a:gd name="connsiteX32" fmla="*/ 451603 w 1501544"/>
                <a:gd name="connsiteY32" fmla="*/ 929117 h 1428031"/>
                <a:gd name="connsiteX33" fmla="*/ 344725 w 1501544"/>
                <a:gd name="connsiteY33" fmla="*/ 1237876 h 1428031"/>
                <a:gd name="connsiteX34" fmla="*/ 142845 w 1501544"/>
                <a:gd name="connsiteY34" fmla="*/ 1166624 h 1428031"/>
                <a:gd name="connsiteX35" fmla="*/ 190346 w 1501544"/>
                <a:gd name="connsiteY35" fmla="*/ 952868 h 1428031"/>
                <a:gd name="connsiteX36" fmla="*/ 83468 w 1501544"/>
                <a:gd name="connsiteY36" fmla="*/ 905367 h 142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01544" h="1428031">
                  <a:moveTo>
                    <a:pt x="427852" y="26593"/>
                  </a:moveTo>
                  <a:cubicBezTo>
                    <a:pt x="318995" y="130502"/>
                    <a:pt x="210138" y="234412"/>
                    <a:pt x="178471" y="347227"/>
                  </a:cubicBezTo>
                  <a:cubicBezTo>
                    <a:pt x="146804" y="460042"/>
                    <a:pt x="140865" y="632234"/>
                    <a:pt x="237847" y="703486"/>
                  </a:cubicBezTo>
                  <a:cubicBezTo>
                    <a:pt x="334829" y="774738"/>
                    <a:pt x="659421" y="715361"/>
                    <a:pt x="760361" y="774738"/>
                  </a:cubicBezTo>
                  <a:cubicBezTo>
                    <a:pt x="861301" y="834115"/>
                    <a:pt x="795988" y="984536"/>
                    <a:pt x="843489" y="1059746"/>
                  </a:cubicBezTo>
                  <a:cubicBezTo>
                    <a:pt x="890990" y="1134957"/>
                    <a:pt x="936512" y="1220063"/>
                    <a:pt x="1045369" y="1226001"/>
                  </a:cubicBezTo>
                  <a:cubicBezTo>
                    <a:pt x="1154226" y="1231939"/>
                    <a:pt x="1461006" y="1061725"/>
                    <a:pt x="1496632" y="1095372"/>
                  </a:cubicBezTo>
                  <a:cubicBezTo>
                    <a:pt x="1532258" y="1129019"/>
                    <a:pt x="1366003" y="1435798"/>
                    <a:pt x="1259125" y="1427881"/>
                  </a:cubicBezTo>
                  <a:cubicBezTo>
                    <a:pt x="1152247" y="1419964"/>
                    <a:pt x="982034" y="1227980"/>
                    <a:pt x="855364" y="1047871"/>
                  </a:cubicBezTo>
                  <a:cubicBezTo>
                    <a:pt x="728694" y="867762"/>
                    <a:pt x="574314" y="493689"/>
                    <a:pt x="499104" y="347227"/>
                  </a:cubicBezTo>
                  <a:cubicBezTo>
                    <a:pt x="423894" y="200765"/>
                    <a:pt x="455562" y="214619"/>
                    <a:pt x="404102" y="169097"/>
                  </a:cubicBezTo>
                  <a:cubicBezTo>
                    <a:pt x="352642" y="123575"/>
                    <a:pt x="255660" y="36489"/>
                    <a:pt x="190346" y="74094"/>
                  </a:cubicBezTo>
                  <a:cubicBezTo>
                    <a:pt x="125032" y="111699"/>
                    <a:pt x="-19452" y="355144"/>
                    <a:pt x="12216" y="394728"/>
                  </a:cubicBezTo>
                  <a:cubicBezTo>
                    <a:pt x="43883" y="434313"/>
                    <a:pt x="283369" y="372957"/>
                    <a:pt x="380351" y="311601"/>
                  </a:cubicBezTo>
                  <a:cubicBezTo>
                    <a:pt x="477333" y="250245"/>
                    <a:pt x="526814" y="36489"/>
                    <a:pt x="594107" y="26593"/>
                  </a:cubicBezTo>
                  <a:cubicBezTo>
                    <a:pt x="661401" y="16697"/>
                    <a:pt x="750465" y="171076"/>
                    <a:pt x="784112" y="252224"/>
                  </a:cubicBezTo>
                  <a:cubicBezTo>
                    <a:pt x="817759" y="333372"/>
                    <a:pt x="815779" y="390769"/>
                    <a:pt x="795987" y="513481"/>
                  </a:cubicBezTo>
                  <a:cubicBezTo>
                    <a:pt x="776195" y="636193"/>
                    <a:pt x="746507" y="844011"/>
                    <a:pt x="665359" y="988494"/>
                  </a:cubicBezTo>
                  <a:cubicBezTo>
                    <a:pt x="584211" y="1132977"/>
                    <a:pt x="419935" y="1352671"/>
                    <a:pt x="309099" y="1380380"/>
                  </a:cubicBezTo>
                  <a:cubicBezTo>
                    <a:pt x="198263" y="1408089"/>
                    <a:pt x="-9555" y="1176520"/>
                    <a:pt x="341" y="1154749"/>
                  </a:cubicBezTo>
                  <a:cubicBezTo>
                    <a:pt x="10237" y="1132978"/>
                    <a:pt x="263577" y="1269543"/>
                    <a:pt x="368476" y="1249751"/>
                  </a:cubicBezTo>
                  <a:cubicBezTo>
                    <a:pt x="473375" y="1229959"/>
                    <a:pt x="526814" y="1113184"/>
                    <a:pt x="629733" y="1035995"/>
                  </a:cubicBezTo>
                  <a:cubicBezTo>
                    <a:pt x="732652" y="958806"/>
                    <a:pt x="936513" y="895471"/>
                    <a:pt x="985993" y="786614"/>
                  </a:cubicBezTo>
                  <a:cubicBezTo>
                    <a:pt x="1035474" y="677757"/>
                    <a:pt x="920678" y="483793"/>
                    <a:pt x="926616" y="382853"/>
                  </a:cubicBezTo>
                  <a:cubicBezTo>
                    <a:pt x="932554" y="281913"/>
                    <a:pt x="966201" y="236390"/>
                    <a:pt x="1021619" y="180972"/>
                  </a:cubicBezTo>
                  <a:cubicBezTo>
                    <a:pt x="1077037" y="125554"/>
                    <a:pt x="1193811" y="8779"/>
                    <a:pt x="1259125" y="50343"/>
                  </a:cubicBezTo>
                  <a:cubicBezTo>
                    <a:pt x="1324439" y="91907"/>
                    <a:pt x="1443192" y="422437"/>
                    <a:pt x="1413504" y="430354"/>
                  </a:cubicBezTo>
                  <a:cubicBezTo>
                    <a:pt x="1383816" y="438271"/>
                    <a:pt x="1080995" y="97845"/>
                    <a:pt x="1080995" y="97845"/>
                  </a:cubicBezTo>
                  <a:cubicBezTo>
                    <a:pt x="1009743" y="26593"/>
                    <a:pt x="1013702" y="-11012"/>
                    <a:pt x="985993" y="2842"/>
                  </a:cubicBezTo>
                  <a:cubicBezTo>
                    <a:pt x="958284" y="16696"/>
                    <a:pt x="896928" y="99824"/>
                    <a:pt x="914741" y="180972"/>
                  </a:cubicBezTo>
                  <a:cubicBezTo>
                    <a:pt x="932554" y="262120"/>
                    <a:pt x="1138393" y="398686"/>
                    <a:pt x="1092871" y="489730"/>
                  </a:cubicBezTo>
                  <a:cubicBezTo>
                    <a:pt x="1047349" y="580774"/>
                    <a:pt x="748486" y="654006"/>
                    <a:pt x="641608" y="727237"/>
                  </a:cubicBezTo>
                  <a:cubicBezTo>
                    <a:pt x="534730" y="800468"/>
                    <a:pt x="501084" y="844011"/>
                    <a:pt x="451603" y="929117"/>
                  </a:cubicBezTo>
                  <a:cubicBezTo>
                    <a:pt x="402122" y="1014224"/>
                    <a:pt x="396185" y="1198292"/>
                    <a:pt x="344725" y="1237876"/>
                  </a:cubicBezTo>
                  <a:cubicBezTo>
                    <a:pt x="293265" y="1277460"/>
                    <a:pt x="168575" y="1214125"/>
                    <a:pt x="142845" y="1166624"/>
                  </a:cubicBezTo>
                  <a:cubicBezTo>
                    <a:pt x="117115" y="1119123"/>
                    <a:pt x="200242" y="996411"/>
                    <a:pt x="190346" y="952868"/>
                  </a:cubicBezTo>
                  <a:cubicBezTo>
                    <a:pt x="180450" y="909325"/>
                    <a:pt x="131959" y="907346"/>
                    <a:pt x="83468" y="905367"/>
                  </a:cubicBezTo>
                </a:path>
              </a:pathLst>
            </a:custGeom>
            <a:noFill/>
            <a:ln w="22225">
              <a:gradFill>
                <a:gsLst>
                  <a:gs pos="0">
                    <a:srgbClr val="FF0000"/>
                  </a:gs>
                  <a:gs pos="58000">
                    <a:schemeClr val="accent4">
                      <a:lumMod val="60000"/>
                      <a:lumOff val="40000"/>
                    </a:schemeClr>
                  </a:gs>
                  <a:gs pos="83000">
                    <a:schemeClr val="accent2">
                      <a:lumMod val="75000"/>
                    </a:schemeClr>
                  </a:gs>
                  <a:gs pos="100000">
                    <a:schemeClr val="accent2">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a:extLst>
                <a:ext uri="{FF2B5EF4-FFF2-40B4-BE49-F238E27FC236}">
                  <a16:creationId xmlns:a16="http://schemas.microsoft.com/office/drawing/2014/main" id="{091707D2-4076-850B-DDCB-88EEC0BFB742}"/>
                </a:ext>
              </a:extLst>
            </p:cNvPr>
            <p:cNvSpPr/>
            <p:nvPr/>
          </p:nvSpPr>
          <p:spPr>
            <a:xfrm>
              <a:off x="4137917" y="7351599"/>
              <a:ext cx="110987" cy="110987"/>
            </a:xfrm>
            <a:prstGeom prst="ellipse">
              <a:avLst/>
            </a:prstGeom>
            <a:solidFill>
              <a:srgbClr val="1137FF"/>
            </a:solidFill>
            <a:ln>
              <a:solidFill>
                <a:srgbClr val="11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7" name="Group 26">
              <a:extLst>
                <a:ext uri="{FF2B5EF4-FFF2-40B4-BE49-F238E27FC236}">
                  <a16:creationId xmlns:a16="http://schemas.microsoft.com/office/drawing/2014/main" id="{80DA8CF8-1765-E84C-EEC1-396FF68B501D}"/>
                </a:ext>
              </a:extLst>
            </p:cNvPr>
            <p:cNvGrpSpPr/>
            <p:nvPr/>
          </p:nvGrpSpPr>
          <p:grpSpPr>
            <a:xfrm rot="7084547">
              <a:off x="4410792" y="7239547"/>
              <a:ext cx="225124" cy="335245"/>
              <a:chOff x="7354368" y="2340769"/>
              <a:chExt cx="685360" cy="825437"/>
            </a:xfrm>
          </p:grpSpPr>
          <p:sp>
            <p:nvSpPr>
              <p:cNvPr id="32" name="Freeform 31">
                <a:extLst>
                  <a:ext uri="{FF2B5EF4-FFF2-40B4-BE49-F238E27FC236}">
                    <a16:creationId xmlns:a16="http://schemas.microsoft.com/office/drawing/2014/main" id="{F110033D-9A24-1A7A-F312-37EABC14DEA1}"/>
                  </a:ext>
                </a:extLst>
              </p:cNvPr>
              <p:cNvSpPr/>
              <p:nvPr/>
            </p:nvSpPr>
            <p:spPr>
              <a:xfrm>
                <a:off x="7457191" y="2510798"/>
                <a:ext cx="582537" cy="655408"/>
              </a:xfrm>
              <a:custGeom>
                <a:avLst/>
                <a:gdLst>
                  <a:gd name="connsiteX0" fmla="*/ 0 w 582537"/>
                  <a:gd name="connsiteY0" fmla="*/ 0 h 655408"/>
                  <a:gd name="connsiteX1" fmla="*/ 35626 w 582537"/>
                  <a:gd name="connsiteY1" fmla="*/ 249382 h 655408"/>
                  <a:gd name="connsiteX2" fmla="*/ 118753 w 582537"/>
                  <a:gd name="connsiteY2" fmla="*/ 320634 h 655408"/>
                  <a:gd name="connsiteX3" fmla="*/ 59377 w 582537"/>
                  <a:gd name="connsiteY3" fmla="*/ 451262 h 655408"/>
                  <a:gd name="connsiteX4" fmla="*/ 249382 w 582537"/>
                  <a:gd name="connsiteY4" fmla="*/ 546265 h 655408"/>
                  <a:gd name="connsiteX5" fmla="*/ 261257 w 582537"/>
                  <a:gd name="connsiteY5" fmla="*/ 653143 h 655408"/>
                  <a:gd name="connsiteX6" fmla="*/ 463138 w 582537"/>
                  <a:gd name="connsiteY6" fmla="*/ 605641 h 655408"/>
                  <a:gd name="connsiteX7" fmla="*/ 415636 w 582537"/>
                  <a:gd name="connsiteY7" fmla="*/ 451262 h 655408"/>
                  <a:gd name="connsiteX8" fmla="*/ 581891 w 582537"/>
                  <a:gd name="connsiteY8" fmla="*/ 391885 h 655408"/>
                  <a:gd name="connsiteX9" fmla="*/ 475013 w 582537"/>
                  <a:gd name="connsiteY9" fmla="*/ 201880 h 655408"/>
                  <a:gd name="connsiteX10" fmla="*/ 522514 w 582537"/>
                  <a:gd name="connsiteY10" fmla="*/ 83127 h 655408"/>
                  <a:gd name="connsiteX11" fmla="*/ 403761 w 582537"/>
                  <a:gd name="connsiteY11" fmla="*/ 47501 h 655408"/>
                  <a:gd name="connsiteX12" fmla="*/ 403761 w 582537"/>
                  <a:gd name="connsiteY12" fmla="*/ 47501 h 65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537" h="655408">
                    <a:moveTo>
                      <a:pt x="0" y="0"/>
                    </a:moveTo>
                    <a:cubicBezTo>
                      <a:pt x="7917" y="97971"/>
                      <a:pt x="15834" y="195943"/>
                      <a:pt x="35626" y="249382"/>
                    </a:cubicBezTo>
                    <a:cubicBezTo>
                      <a:pt x="55418" y="302821"/>
                      <a:pt x="114795" y="286987"/>
                      <a:pt x="118753" y="320634"/>
                    </a:cubicBezTo>
                    <a:cubicBezTo>
                      <a:pt x="122711" y="354281"/>
                      <a:pt x="37606" y="413657"/>
                      <a:pt x="59377" y="451262"/>
                    </a:cubicBezTo>
                    <a:cubicBezTo>
                      <a:pt x="81148" y="488867"/>
                      <a:pt x="215735" y="512618"/>
                      <a:pt x="249382" y="546265"/>
                    </a:cubicBezTo>
                    <a:cubicBezTo>
                      <a:pt x="283029" y="579912"/>
                      <a:pt x="225631" y="643247"/>
                      <a:pt x="261257" y="653143"/>
                    </a:cubicBezTo>
                    <a:cubicBezTo>
                      <a:pt x="296883" y="663039"/>
                      <a:pt x="437408" y="639288"/>
                      <a:pt x="463138" y="605641"/>
                    </a:cubicBezTo>
                    <a:cubicBezTo>
                      <a:pt x="488868" y="571994"/>
                      <a:pt x="395844" y="486888"/>
                      <a:pt x="415636" y="451262"/>
                    </a:cubicBezTo>
                    <a:cubicBezTo>
                      <a:pt x="435428" y="415636"/>
                      <a:pt x="571995" y="433449"/>
                      <a:pt x="581891" y="391885"/>
                    </a:cubicBezTo>
                    <a:cubicBezTo>
                      <a:pt x="591787" y="350321"/>
                      <a:pt x="484909" y="253340"/>
                      <a:pt x="475013" y="201880"/>
                    </a:cubicBezTo>
                    <a:cubicBezTo>
                      <a:pt x="465117" y="150420"/>
                      <a:pt x="534389" y="108857"/>
                      <a:pt x="522514" y="83127"/>
                    </a:cubicBezTo>
                    <a:cubicBezTo>
                      <a:pt x="510639" y="57397"/>
                      <a:pt x="403761" y="47501"/>
                      <a:pt x="403761" y="47501"/>
                    </a:cubicBezTo>
                    <a:lnTo>
                      <a:pt x="403761" y="47501"/>
                    </a:lnTo>
                  </a:path>
                </a:pathLst>
              </a:cu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a:extLst>
                  <a:ext uri="{FF2B5EF4-FFF2-40B4-BE49-F238E27FC236}">
                    <a16:creationId xmlns:a16="http://schemas.microsoft.com/office/drawing/2014/main" id="{92DEF0E2-7E24-E87C-247C-6B3F5BBBCC95}"/>
                  </a:ext>
                </a:extLst>
              </p:cNvPr>
              <p:cNvSpPr/>
              <p:nvPr/>
            </p:nvSpPr>
            <p:spPr>
              <a:xfrm>
                <a:off x="7354368" y="2340769"/>
                <a:ext cx="205646" cy="205646"/>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8" name="Oval 27">
              <a:extLst>
                <a:ext uri="{FF2B5EF4-FFF2-40B4-BE49-F238E27FC236}">
                  <a16:creationId xmlns:a16="http://schemas.microsoft.com/office/drawing/2014/main" id="{1D70530C-0EA7-4758-1117-C9E640E532AA}"/>
                </a:ext>
              </a:extLst>
            </p:cNvPr>
            <p:cNvSpPr/>
            <p:nvPr/>
          </p:nvSpPr>
          <p:spPr>
            <a:xfrm>
              <a:off x="3702492" y="7538451"/>
              <a:ext cx="110987" cy="110987"/>
            </a:xfrm>
            <a:prstGeom prst="ellipse">
              <a:avLst/>
            </a:prstGeom>
            <a:solidFill>
              <a:srgbClr val="1137FF"/>
            </a:solidFill>
            <a:ln>
              <a:solidFill>
                <a:srgbClr val="11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Cube 28">
              <a:extLst>
                <a:ext uri="{FF2B5EF4-FFF2-40B4-BE49-F238E27FC236}">
                  <a16:creationId xmlns:a16="http://schemas.microsoft.com/office/drawing/2014/main" id="{F748249F-B259-976B-A709-4CB8E033CB35}"/>
                </a:ext>
              </a:extLst>
            </p:cNvPr>
            <p:cNvSpPr/>
            <p:nvPr/>
          </p:nvSpPr>
          <p:spPr>
            <a:xfrm>
              <a:off x="3387472" y="7247475"/>
              <a:ext cx="2178000" cy="561600"/>
            </a:xfrm>
            <a:prstGeom prst="cube">
              <a:avLst>
                <a:gd name="adj" fmla="val 77030"/>
              </a:avLst>
            </a:prstGeom>
            <a:solidFill>
              <a:schemeClr val="bg1">
                <a:lumMod val="85000"/>
                <a:alpha val="2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Myriad Pro" charset="0"/>
                <a:ea typeface="Myriad Pro" charset="0"/>
                <a:cs typeface="Myriad Pro" charset="0"/>
              </a:endParaRPr>
            </a:p>
          </p:txBody>
        </p:sp>
        <p:sp>
          <p:nvSpPr>
            <p:cNvPr id="30" name="Can 29">
              <a:extLst>
                <a:ext uri="{FF2B5EF4-FFF2-40B4-BE49-F238E27FC236}">
                  <a16:creationId xmlns:a16="http://schemas.microsoft.com/office/drawing/2014/main" id="{18A1DA54-7D96-9D36-E36A-0FAE5D4ACC57}"/>
                </a:ext>
              </a:extLst>
            </p:cNvPr>
            <p:cNvSpPr/>
            <p:nvPr/>
          </p:nvSpPr>
          <p:spPr>
            <a:xfrm>
              <a:off x="3605247" y="7354254"/>
              <a:ext cx="192463" cy="183320"/>
            </a:xfrm>
            <a:prstGeom prst="can">
              <a:avLst>
                <a:gd name="adj" fmla="val 50000"/>
              </a:avLst>
            </a:prstGeom>
            <a:solidFill>
              <a:schemeClr val="bg1">
                <a:lumMod val="85000"/>
                <a:alpha val="51052"/>
              </a:schemeClr>
            </a:solidFill>
            <a:ln w="9525">
              <a:solidFill>
                <a:schemeClr val="tx1">
                  <a:lumMod val="65000"/>
                  <a:lumOff val="3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Can 30">
              <a:extLst>
                <a:ext uri="{FF2B5EF4-FFF2-40B4-BE49-F238E27FC236}">
                  <a16:creationId xmlns:a16="http://schemas.microsoft.com/office/drawing/2014/main" id="{D0819ABC-1CB2-DD25-8361-27FFDE2DEAE0}"/>
                </a:ext>
              </a:extLst>
            </p:cNvPr>
            <p:cNvSpPr/>
            <p:nvPr/>
          </p:nvSpPr>
          <p:spPr>
            <a:xfrm>
              <a:off x="5134550" y="7338839"/>
              <a:ext cx="192463" cy="183320"/>
            </a:xfrm>
            <a:prstGeom prst="can">
              <a:avLst>
                <a:gd name="adj" fmla="val 50000"/>
              </a:avLst>
            </a:prstGeom>
            <a:solidFill>
              <a:schemeClr val="bg1">
                <a:lumMod val="85000"/>
                <a:alpha val="51052"/>
              </a:schemeClr>
            </a:solidFill>
            <a:ln w="9525">
              <a:solidFill>
                <a:schemeClr val="tx1">
                  <a:lumMod val="65000"/>
                  <a:lumOff val="3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6" name="Arc 35">
            <a:extLst>
              <a:ext uri="{FF2B5EF4-FFF2-40B4-BE49-F238E27FC236}">
                <a16:creationId xmlns:a16="http://schemas.microsoft.com/office/drawing/2014/main" id="{FD458B38-332A-FEBE-0275-56B129E54EF2}"/>
              </a:ext>
            </a:extLst>
          </p:cNvPr>
          <p:cNvSpPr/>
          <p:nvPr/>
        </p:nvSpPr>
        <p:spPr>
          <a:xfrm rot="13484624">
            <a:off x="5824418" y="2062625"/>
            <a:ext cx="1267071" cy="1267071"/>
          </a:xfrm>
          <a:prstGeom prst="arc">
            <a:avLst>
              <a:gd name="adj1" fmla="val 21326394"/>
              <a:gd name="adj2" fmla="val 6773110"/>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nvGrpSpPr>
          <p:cNvPr id="37" name="Group 36">
            <a:extLst>
              <a:ext uri="{FF2B5EF4-FFF2-40B4-BE49-F238E27FC236}">
                <a16:creationId xmlns:a16="http://schemas.microsoft.com/office/drawing/2014/main" id="{FE8EEB74-1DF6-CE6E-0D56-36364232E0B6}"/>
              </a:ext>
            </a:extLst>
          </p:cNvPr>
          <p:cNvGrpSpPr>
            <a:grpSpLocks noChangeAspect="1"/>
          </p:cNvGrpSpPr>
          <p:nvPr/>
        </p:nvGrpSpPr>
        <p:grpSpPr>
          <a:xfrm>
            <a:off x="6988931" y="2523811"/>
            <a:ext cx="259751" cy="1026000"/>
            <a:chOff x="1019577" y="426989"/>
            <a:chExt cx="236346" cy="933547"/>
          </a:xfrm>
        </p:grpSpPr>
        <p:sp>
          <p:nvSpPr>
            <p:cNvPr id="38" name="Rounded Rectangle 37">
              <a:extLst>
                <a:ext uri="{FF2B5EF4-FFF2-40B4-BE49-F238E27FC236}">
                  <a16:creationId xmlns:a16="http://schemas.microsoft.com/office/drawing/2014/main" id="{004A326F-66F9-9E7A-B8B4-D2FC3FABB0EC}"/>
                </a:ext>
              </a:extLst>
            </p:cNvPr>
            <p:cNvSpPr/>
            <p:nvPr/>
          </p:nvSpPr>
          <p:spPr>
            <a:xfrm>
              <a:off x="1038991" y="732689"/>
              <a:ext cx="193511" cy="627847"/>
            </a:xfrm>
            <a:prstGeom prst="roundRect">
              <a:avLst>
                <a:gd name="adj" fmla="val 5000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9" name="Group 38">
              <a:extLst>
                <a:ext uri="{FF2B5EF4-FFF2-40B4-BE49-F238E27FC236}">
                  <a16:creationId xmlns:a16="http://schemas.microsoft.com/office/drawing/2014/main" id="{B5576CC2-2BC2-8DEC-98E6-9729502F229D}"/>
                </a:ext>
              </a:extLst>
            </p:cNvPr>
            <p:cNvGrpSpPr/>
            <p:nvPr/>
          </p:nvGrpSpPr>
          <p:grpSpPr>
            <a:xfrm>
              <a:off x="1019577" y="426989"/>
              <a:ext cx="236346" cy="930015"/>
              <a:chOff x="2159372" y="1879580"/>
              <a:chExt cx="236346" cy="930015"/>
            </a:xfrm>
          </p:grpSpPr>
          <p:sp>
            <p:nvSpPr>
              <p:cNvPr id="40" name="Rounded Rectangle 39">
                <a:extLst>
                  <a:ext uri="{FF2B5EF4-FFF2-40B4-BE49-F238E27FC236}">
                    <a16:creationId xmlns:a16="http://schemas.microsoft.com/office/drawing/2014/main" id="{A1FCF3D9-BA2B-96F7-EEE7-E1416BAC1CC6}"/>
                  </a:ext>
                </a:extLst>
              </p:cNvPr>
              <p:cNvSpPr/>
              <p:nvPr/>
            </p:nvSpPr>
            <p:spPr>
              <a:xfrm>
                <a:off x="2179116" y="2040207"/>
                <a:ext cx="193510" cy="769388"/>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ounded Rectangle 40">
                <a:extLst>
                  <a:ext uri="{FF2B5EF4-FFF2-40B4-BE49-F238E27FC236}">
                    <a16:creationId xmlns:a16="http://schemas.microsoft.com/office/drawing/2014/main" id="{D864622D-9EA8-F35D-DEC4-79E1A45D3C72}"/>
                  </a:ext>
                </a:extLst>
              </p:cNvPr>
              <p:cNvSpPr/>
              <p:nvPr/>
            </p:nvSpPr>
            <p:spPr>
              <a:xfrm>
                <a:off x="2159372" y="1879580"/>
                <a:ext cx="230318" cy="23872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 name="Rounded Rectangle 41">
                <a:extLst>
                  <a:ext uri="{FF2B5EF4-FFF2-40B4-BE49-F238E27FC236}">
                    <a16:creationId xmlns:a16="http://schemas.microsoft.com/office/drawing/2014/main" id="{9D348DE5-38BD-D826-5BFC-525E5D0692A6}"/>
                  </a:ext>
                </a:extLst>
              </p:cNvPr>
              <p:cNvSpPr/>
              <p:nvPr/>
            </p:nvSpPr>
            <p:spPr>
              <a:xfrm>
                <a:off x="2289960" y="1914763"/>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ounded Rectangle 42">
                <a:extLst>
                  <a:ext uri="{FF2B5EF4-FFF2-40B4-BE49-F238E27FC236}">
                    <a16:creationId xmlns:a16="http://schemas.microsoft.com/office/drawing/2014/main" id="{FA978327-E39C-01A4-083B-FAFD1A91E4A8}"/>
                  </a:ext>
                </a:extLst>
              </p:cNvPr>
              <p:cNvSpPr/>
              <p:nvPr/>
            </p:nvSpPr>
            <p:spPr>
              <a:xfrm>
                <a:off x="2160324" y="1913334"/>
                <a:ext cx="105758" cy="171214"/>
              </a:xfrm>
              <a:prstGeom prst="roundRect">
                <a:avLst/>
              </a:prstGeom>
              <a:pattFill prst="dkVert">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44" name="TextBox 43">
            <a:extLst>
              <a:ext uri="{FF2B5EF4-FFF2-40B4-BE49-F238E27FC236}">
                <a16:creationId xmlns:a16="http://schemas.microsoft.com/office/drawing/2014/main" id="{A3807DB2-9B7B-E4AA-85C0-9C9A7FBA0ACC}"/>
              </a:ext>
            </a:extLst>
          </p:cNvPr>
          <p:cNvSpPr txBox="1"/>
          <p:nvPr/>
        </p:nvSpPr>
        <p:spPr>
          <a:xfrm>
            <a:off x="5143500" y="4857750"/>
            <a:ext cx="2853666"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 / Nature Communications (2022)</a:t>
            </a:r>
          </a:p>
        </p:txBody>
      </p:sp>
      <p:sp>
        <p:nvSpPr>
          <p:cNvPr id="45" name="TextBox 44">
            <a:extLst>
              <a:ext uri="{FF2B5EF4-FFF2-40B4-BE49-F238E27FC236}">
                <a16:creationId xmlns:a16="http://schemas.microsoft.com/office/drawing/2014/main" id="{4CE9F199-E793-9542-0DC4-D507DE8B1D07}"/>
              </a:ext>
            </a:extLst>
          </p:cNvPr>
          <p:cNvSpPr txBox="1"/>
          <p:nvPr/>
        </p:nvSpPr>
        <p:spPr>
          <a:xfrm>
            <a:off x="6400801" y="3556351"/>
            <a:ext cx="1531616" cy="507831"/>
          </a:xfrm>
          <a:prstGeom prst="rect">
            <a:avLst/>
          </a:prstGeom>
          <a:noFill/>
        </p:spPr>
        <p:txBody>
          <a:bodyPr wrap="square" rtlCol="0">
            <a:spAutoFit/>
          </a:bodyPr>
          <a:lstStyle/>
          <a:p>
            <a:r>
              <a:rPr lang="en-US" sz="1350" dirty="0">
                <a:latin typeface="Candara" panose="020E0502030303020204" pitchFamily="34" charset="0"/>
              </a:rPr>
              <a:t>Good quality blood</a:t>
            </a:r>
          </a:p>
        </p:txBody>
      </p:sp>
      <p:sp>
        <p:nvSpPr>
          <p:cNvPr id="46" name="TextBox 45">
            <a:extLst>
              <a:ext uri="{FF2B5EF4-FFF2-40B4-BE49-F238E27FC236}">
                <a16:creationId xmlns:a16="http://schemas.microsoft.com/office/drawing/2014/main" id="{746FB481-926D-DF2B-CE26-B3E8AAC28D21}"/>
              </a:ext>
            </a:extLst>
          </p:cNvPr>
          <p:cNvSpPr txBox="1"/>
          <p:nvPr/>
        </p:nvSpPr>
        <p:spPr>
          <a:xfrm>
            <a:off x="1351493" y="3315321"/>
            <a:ext cx="1791893" cy="300082"/>
          </a:xfrm>
          <a:prstGeom prst="rect">
            <a:avLst/>
          </a:prstGeom>
          <a:noFill/>
        </p:spPr>
        <p:txBody>
          <a:bodyPr wrap="square" rtlCol="0">
            <a:spAutoFit/>
          </a:bodyPr>
          <a:lstStyle/>
          <a:p>
            <a:r>
              <a:rPr lang="en-US" sz="1350" dirty="0">
                <a:latin typeface="Candara" panose="020E0502030303020204" pitchFamily="34" charset="0"/>
              </a:rPr>
              <a:t>Bad quality blood</a:t>
            </a:r>
          </a:p>
        </p:txBody>
      </p:sp>
    </p:spTree>
    <p:extLst>
      <p:ext uri="{BB962C8B-B14F-4D97-AF65-F5344CB8AC3E}">
        <p14:creationId xmlns:p14="http://schemas.microsoft.com/office/powerpoint/2010/main" val="3953367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244BCD70-A6C6-3F23-2DB8-AFA627B90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pic>
        <p:nvPicPr>
          <p:cNvPr id="66" name="Picture 65">
            <a:extLst>
              <a:ext uri="{FF2B5EF4-FFF2-40B4-BE49-F238E27FC236}">
                <a16:creationId xmlns:a16="http://schemas.microsoft.com/office/drawing/2014/main" id="{779E31A9-4E9B-5190-7E17-23143F37E0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10170">
            <a:off x="4168585" y="3893970"/>
            <a:ext cx="1315641" cy="1557143"/>
          </a:xfrm>
          <a:prstGeom prst="rect">
            <a:avLst/>
          </a:prstGeom>
          <a:effectLst>
            <a:softEdge rad="88900"/>
          </a:effectLst>
          <a:scene3d>
            <a:camera prst="isometricOffAxis1Top"/>
            <a:lightRig rig="threePt" dir="t"/>
          </a:scene3d>
        </p:spPr>
      </p:pic>
      <p:sp>
        <p:nvSpPr>
          <p:cNvPr id="67" name="TextBox 66">
            <a:extLst>
              <a:ext uri="{FF2B5EF4-FFF2-40B4-BE49-F238E27FC236}">
                <a16:creationId xmlns:a16="http://schemas.microsoft.com/office/drawing/2014/main" id="{B3B188D4-49E6-D5B7-3943-A9CFED395250}"/>
              </a:ext>
            </a:extLst>
          </p:cNvPr>
          <p:cNvSpPr txBox="1"/>
          <p:nvPr/>
        </p:nvSpPr>
        <p:spPr>
          <a:xfrm>
            <a:off x="6457951" y="4743450"/>
            <a:ext cx="1000595" cy="253916"/>
          </a:xfrm>
          <a:prstGeom prst="rect">
            <a:avLst/>
          </a:prstGeom>
          <a:noFill/>
        </p:spPr>
        <p:txBody>
          <a:bodyPr wrap="none" rtlCol="0">
            <a:spAutoFit/>
          </a:bodyPr>
          <a:lstStyle/>
          <a:p>
            <a:r>
              <a:rPr lang="en-US" sz="1050" i="1" dirty="0">
                <a:latin typeface="Candara" panose="020E0502030303020204" pitchFamily="34" charset="0"/>
              </a:rPr>
              <a:t>Credit: </a:t>
            </a:r>
            <a:r>
              <a:rPr lang="en-US" sz="1050" dirty="0">
                <a:latin typeface="Candara" panose="020E0502030303020204" pitchFamily="34" charset="0"/>
              </a:rPr>
              <a:t>Vemula</a:t>
            </a:r>
          </a:p>
        </p:txBody>
      </p:sp>
    </p:spTree>
    <p:extLst>
      <p:ext uri="{BB962C8B-B14F-4D97-AF65-F5344CB8AC3E}">
        <p14:creationId xmlns:p14="http://schemas.microsoft.com/office/powerpoint/2010/main" val="1338282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Buffer</a:t>
            </a:r>
            <a:endParaRPr/>
          </a:p>
          <a:p>
            <a:pPr marL="0" lvl="0" indent="0" algn="l" rtl="0">
              <a:spcBef>
                <a:spcPts val="0"/>
              </a:spcBef>
              <a:spcAft>
                <a:spcPts val="0"/>
              </a:spcAft>
              <a:buNone/>
            </a:pPr>
            <a:endParaRPr/>
          </a:p>
        </p:txBody>
      </p:sp>
      <p:sp>
        <p:nvSpPr>
          <p:cNvPr id="196" name="Google Shape;19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7" name="Google Shape;197;p33"/>
          <p:cNvPicPr preferRelativeResize="0"/>
          <p:nvPr/>
        </p:nvPicPr>
        <p:blipFill>
          <a:blip r:embed="rId3">
            <a:alphaModFix/>
          </a:blip>
          <a:stretch>
            <a:fillRect/>
          </a:stretch>
        </p:blipFill>
        <p:spPr>
          <a:xfrm>
            <a:off x="0" y="0"/>
            <a:ext cx="9144003" cy="5143501"/>
          </a:xfrm>
          <a:prstGeom prst="rect">
            <a:avLst/>
          </a:prstGeom>
          <a:noFill/>
          <a:ln>
            <a:noFill/>
          </a:ln>
        </p:spPr>
      </p:pic>
    </p:spTree>
    <p:extLst>
      <p:ext uri="{BB962C8B-B14F-4D97-AF65-F5344CB8AC3E}">
        <p14:creationId xmlns:p14="http://schemas.microsoft.com/office/powerpoint/2010/main" val="28484075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3" name="Google Shape;20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0" name="Google Shape;21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1" name="Google Shape;211;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Buffer</a:t>
            </a:r>
            <a:endParaRPr/>
          </a:p>
          <a:p>
            <a:pPr marL="0" lvl="0" indent="0" algn="l" rtl="0">
              <a:spcBef>
                <a:spcPts val="0"/>
              </a:spcBef>
              <a:spcAft>
                <a:spcPts val="0"/>
              </a:spcAft>
              <a:buNone/>
            </a:pPr>
            <a:endParaRPr/>
          </a:p>
        </p:txBody>
      </p:sp>
      <p:sp>
        <p:nvSpPr>
          <p:cNvPr id="105" name="Google Shape;10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6" name="Google Shape;106;p20"/>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7" name="Google Shape;21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8" name="Google Shape;218;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4" name="Google Shape;22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5" name="Google Shape;225;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1" name="Google Shape;23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2" name="Google Shape;232;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8" name="Google Shape;23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9" name="Google Shape;239;p39"/>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2" name="Google Shape;11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3" name="Google Shape;113;p21"/>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1226</Words>
  <Application>Microsoft Office PowerPoint</Application>
  <PresentationFormat>On-screen Show (16:9)</PresentationFormat>
  <Paragraphs>172</Paragraphs>
  <Slides>83</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Avenir Book</vt:lpstr>
      <vt:lpstr>Candara</vt:lpstr>
      <vt:lpstr>Myriad Pro</vt:lpstr>
      <vt:lpstr>Simple Light</vt:lpstr>
      <vt:lpstr>Buffer </vt:lpstr>
      <vt:lpstr>PowerPoint Presentation</vt:lpstr>
      <vt:lpstr>PowerPoint Presentation</vt:lpstr>
      <vt:lpstr>PowerPoint Presentation</vt:lpstr>
      <vt:lpstr>PowerPoint Presentation</vt:lpstr>
      <vt:lpstr>PowerPoint Presentation</vt:lpstr>
      <vt:lpstr>PowerPoint Presentation</vt:lpstr>
      <vt:lpstr>Buffer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Buffer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Buffer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Buffer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Buffer </dc:title>
  <cp:lastModifiedBy>Romit Devendra Mohane 23110279</cp:lastModifiedBy>
  <cp:revision>1</cp:revision>
  <dcterms:modified xsi:type="dcterms:W3CDTF">2024-04-07T04:44:13Z</dcterms:modified>
</cp:coreProperties>
</file>